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58" r:id="rId4"/>
    <p:sldId id="259" r:id="rId5"/>
    <p:sldId id="260" r:id="rId6"/>
    <p:sldId id="320" r:id="rId7"/>
    <p:sldId id="261" r:id="rId8"/>
    <p:sldId id="265" r:id="rId9"/>
    <p:sldId id="263" r:id="rId10"/>
    <p:sldId id="264" r:id="rId11"/>
    <p:sldId id="266" r:id="rId12"/>
    <p:sldId id="338" r:id="rId13"/>
    <p:sldId id="280" r:id="rId14"/>
    <p:sldId id="294" r:id="rId15"/>
    <p:sldId id="279" r:id="rId16"/>
    <p:sldId id="267" r:id="rId17"/>
    <p:sldId id="285" r:id="rId18"/>
    <p:sldId id="270" r:id="rId19"/>
    <p:sldId id="262" r:id="rId20"/>
  </p:sldIdLst>
  <p:sldSz cx="9144000" cy="6858000" type="screen4x3"/>
  <p:notesSz cx="9144000" cy="6858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5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/>
          </p:nvPr>
        </p:nvSpPr>
        <p:spPr bwMode="auto">
          <a:xfrm>
            <a:off x="1217613" y="3257550"/>
            <a:ext cx="6686550" cy="3062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87120" tIns="42840" rIns="87120" bIns="428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3856038" y="6532563"/>
            <a:ext cx="1433512" cy="2682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4240" tIns="42840" rIns="84240" bIns="4284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t>Page </a:t>
            </a:r>
            <a:fld id="{496F17D9-027A-445F-909B-E3A4C5A0ED95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DejaVu Sans" charset="0"/>
              <a:cs typeface="DejaVu Sans" charset="0"/>
            </a:endParaRPr>
          </a:p>
        </p:txBody>
      </p:sp>
      <p:sp>
        <p:nvSpPr>
          <p:cNvPr id="63506" name="Rectangle 1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71788" y="520700"/>
            <a:ext cx="3389312" cy="253682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3655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1788" y="520700"/>
            <a:ext cx="3411537" cy="2559050"/>
          </a:xfrm>
          <a:solidFill>
            <a:srgbClr val="FFFFFF"/>
          </a:solidFill>
          <a:ln/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8775" cy="3084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4963" y="520700"/>
            <a:ext cx="3382962" cy="2536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66B65-C5CF-954B-AE4A-88FA41E02A6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9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4963" y="520700"/>
            <a:ext cx="3382962" cy="2536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66B65-C5CF-954B-AE4A-88FA41E02A6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2843213" y="520700"/>
            <a:ext cx="3465512" cy="2559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1217613" y="3257550"/>
            <a:ext cx="6707187" cy="308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247650"/>
            <a:ext cx="2201862" cy="6175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54775" cy="6175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2115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b="1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975167"/>
            <a:ext cx="8520600" cy="511666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90250" y="6241345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sp>
        <p:nvSpPr>
          <p:cNvPr id="5" name="Footer Placeholder 5"/>
          <p:cNvSpPr>
            <a:spLocks noGrp="1"/>
          </p:cNvSpPr>
          <p:nvPr userDrawn="1">
            <p:ph type="ftr" sz="quarter" idx="11"/>
          </p:nvPr>
        </p:nvSpPr>
        <p:spPr>
          <a:xfrm>
            <a:off x="0" y="6739540"/>
            <a:ext cx="9143999" cy="150779"/>
          </a:xfrm>
        </p:spPr>
        <p:txBody>
          <a:bodyPr/>
          <a:lstStyle>
            <a:lvl1pPr algn="ctr">
              <a:defRPr sz="800" i="1"/>
            </a:lvl1pPr>
          </a:lstStyle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79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7488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088" y="1604963"/>
            <a:ext cx="4027487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365125"/>
            <a:ext cx="2051050" cy="5743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03925" cy="5743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65587" cy="5202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1220788"/>
            <a:ext cx="4067175" cy="5202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85162" cy="5202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694737" cy="758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5125"/>
            <a:ext cx="7750175" cy="1120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07375" cy="4503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bitbucket.org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atlassian.com/bitbucket/set-up-an-ssh-key-728138079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uct.hubspot.com/blog/git-and-github-tutorial-for-beginners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atlassian.com/bitbucketserver/basic-git-commands-776639767.html" TargetMode="External"/><Relationship Id="rId2" Type="http://schemas.openxmlformats.org/officeDocument/2006/relationships/hyperlink" Target="http://rogerdudler.github.io/git-guide/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gwin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iark.greenend.org.uk/~sgtatham/putt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hefengs.com/wuchang/courses/ubuntu_virtualbox.tx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652463"/>
            <a:ext cx="7837488" cy="235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600" b="1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3075" name="Title 2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534400" cy="1470025"/>
          </a:xfrm>
        </p:spPr>
        <p:txBody>
          <a:bodyPr/>
          <a:lstStyle/>
          <a:p>
            <a:r>
              <a:rPr lang="en-US" sz="4000"/>
              <a:t>Computer Systems Programming</a:t>
            </a:r>
            <a:endParaRPr lang="en-US"/>
          </a:p>
        </p:txBody>
      </p:sp>
      <p:sp>
        <p:nvSpPr>
          <p:cNvPr id="3076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9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2588" indent="-36036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Academic integrity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2588" indent="-360363" eaLnBrk="1" hangingPunct="1">
              <a:spcBef>
                <a:spcPts val="1250"/>
              </a:spcBef>
              <a:buClr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Policy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Automatic failing grade given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Departmental guidelines available in CS office</a:t>
            </a:r>
          </a:p>
          <a:p>
            <a:pPr marL="382588" indent="-360363" eaLnBrk="1" hangingPunct="1">
              <a:spcBef>
                <a:spcPts val="1250"/>
              </a:spcBef>
              <a:buClr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is not cheating?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Discussing the design for a program is OK.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Helping each other orally (not in writing) is OK.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Using anything out of the textbook or my slides is OK.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Copying code “snippets”, templates for library calls, or declarations from a reference book or header files are OK</a:t>
            </a:r>
          </a:p>
          <a:p>
            <a:pPr marL="382588" indent="-360363" eaLnBrk="1" hangingPunct="1">
              <a:spcBef>
                <a:spcPts val="1250"/>
              </a:spcBef>
              <a:buClr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is cheating?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Copying code verbatim without attribution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r>
              <a:rPr lang="en-US" sz="1800" dirty="0">
                <a:latin typeface="Arial" charset="0"/>
              </a:rPr>
              <a:t>Copying someone’s answer or letting someone copy your answer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Bitbucket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75166"/>
            <a:ext cx="5540460" cy="5675016"/>
          </a:xfrm>
        </p:spPr>
        <p:txBody>
          <a:bodyPr>
            <a:normAutofit/>
          </a:bodyPr>
          <a:lstStyle/>
          <a:p>
            <a:r>
              <a:rPr lang="en-US" dirty="0"/>
              <a:t>Create an account on Bitbucket</a:t>
            </a:r>
          </a:p>
          <a:p>
            <a:r>
              <a:rPr lang="en-US" dirty="0"/>
              <a:t>Log out of all of your Google accounts</a:t>
            </a:r>
          </a:p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https://bitbucket.org</a:t>
            </a:r>
            <a:endParaRPr lang="en-US" dirty="0"/>
          </a:p>
          <a:p>
            <a:pPr lvl="1"/>
            <a:r>
              <a:rPr lang="en-US" dirty="0"/>
              <a:t>Use your @pdx.edu e-mail address to "Login with Google"</a:t>
            </a:r>
          </a:p>
          <a:p>
            <a:pPr lvl="1"/>
            <a:r>
              <a:rPr lang="en-US" dirty="0"/>
              <a:t>Find the + and click on it to create a new repository                 </a:t>
            </a:r>
          </a:p>
          <a:p>
            <a:pPr lvl="2"/>
            <a:r>
              <a:rPr lang="en-US" sz="1800" dirty="0"/>
              <a:t>Name your repository</a:t>
            </a:r>
          </a:p>
          <a:p>
            <a:pPr lvl="3"/>
            <a:r>
              <a:rPr lang="en-US" sz="1600" dirty="0" err="1">
                <a:latin typeface="Courier New" panose="02070309020205020404" pitchFamily="49" charset="0"/>
                <a:cs typeface="Courier New" pitchFamily="49" charset="0"/>
              </a:rPr>
              <a:t>nb</a:t>
            </a:r>
            <a:r>
              <a:rPr lang="en-US" sz="1600" dirty="0">
                <a:latin typeface="Courier New" panose="02070309020205020404" pitchFamily="49" charset="0"/>
                <a:cs typeface="Courier New" pitchFamily="49" charset="0"/>
              </a:rPr>
              <a:t>-&lt;FirstName&gt;-&lt;</a:t>
            </a:r>
            <a:r>
              <a:rPr lang="en-US" sz="1600" dirty="0" err="1">
                <a:latin typeface="Courier New" panose="02070309020205020404" pitchFamily="49" charset="0"/>
                <a:cs typeface="Courier New" pitchFamily="49" charset="0"/>
              </a:rPr>
              <a:t>LastName</a:t>
            </a:r>
            <a:r>
              <a:rPr lang="en-US" sz="1600" dirty="0">
                <a:latin typeface="Courier New" panose="02070309020205020404" pitchFamily="49" charset="0"/>
                <a:cs typeface="Courier New" pitchFamily="49" charset="0"/>
              </a:rPr>
              <a:t>&gt;</a:t>
            </a:r>
          </a:p>
          <a:p>
            <a:pPr lvl="3"/>
            <a:r>
              <a:rPr lang="en-US" sz="1600" dirty="0">
                <a:latin typeface="Courier New" panose="02070309020205020404" pitchFamily="49" charset="0"/>
                <a:cs typeface="Courier New" pitchFamily="49" charset="0"/>
              </a:rPr>
              <a:t>(e.g. </a:t>
            </a:r>
            <a:r>
              <a:rPr lang="en-US" sz="1600" dirty="0" err="1">
                <a:latin typeface="Courier New" panose="02070309020205020404" pitchFamily="49" charset="0"/>
                <a:cs typeface="Courier New" pitchFamily="49" charset="0"/>
              </a:rPr>
              <a:t>nb</a:t>
            </a:r>
            <a:r>
              <a:rPr lang="en-US" sz="1600" dirty="0">
                <a:latin typeface="Courier New" panose="02070309020205020404" pitchFamily="49" charset="0"/>
                <a:cs typeface="Courier New" pitchFamily="49" charset="0"/>
              </a:rPr>
              <a:t>-Wuchang-Feng)</a:t>
            </a:r>
          </a:p>
          <a:p>
            <a:pPr lvl="2"/>
            <a:r>
              <a:rPr lang="en-US" sz="1800" dirty="0"/>
              <a:t>Then "Create repository" using default options</a:t>
            </a:r>
          </a:p>
          <a:p>
            <a:pPr lvl="1"/>
            <a:r>
              <a:rPr lang="en-US" dirty="0"/>
              <a:t>Pause</a:t>
            </a:r>
          </a:p>
          <a:p>
            <a:pPr lvl="2"/>
            <a:r>
              <a:rPr lang="en-US" sz="1800" dirty="0"/>
              <a:t>We will create a git repo on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linux.cs.pdx.edu </a:t>
            </a:r>
            <a:r>
              <a:rPr lang="en-US" sz="1800" dirty="0"/>
              <a:t>then, connect it up to this repository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6E54EF-2F7A-4858-AB89-2D1BB9B11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3771" y="923522"/>
            <a:ext cx="2783661" cy="18884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C59253-532D-49D0-A0B2-6D20B7693B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7180" y="3273080"/>
            <a:ext cx="2296841" cy="127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583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Bitbucket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75166"/>
            <a:ext cx="5887932" cy="5675016"/>
          </a:xfrm>
        </p:spPr>
        <p:txBody>
          <a:bodyPr>
            <a:normAutofit/>
          </a:bodyPr>
          <a:lstStyle/>
          <a:p>
            <a:r>
              <a:rPr lang="en-US" dirty="0"/>
              <a:t>Set-up </a:t>
            </a:r>
            <a:r>
              <a:rPr lang="en-US" dirty="0" err="1"/>
              <a:t>ssh</a:t>
            </a:r>
            <a:r>
              <a:rPr lang="en-US" dirty="0"/>
              <a:t> key access from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linux.cs.pdx.edu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(for convenience)</a:t>
            </a:r>
          </a:p>
          <a:p>
            <a:pPr lvl="1"/>
            <a:r>
              <a:rPr lang="en-US" dirty="0"/>
              <a:t>If you have not set-up an </a:t>
            </a:r>
            <a:r>
              <a:rPr lang="en-US" dirty="0" err="1"/>
              <a:t>ssh</a:t>
            </a:r>
            <a:r>
              <a:rPr lang="en-US" dirty="0"/>
              <a:t> key before, run:</a:t>
            </a:r>
          </a:p>
          <a:p>
            <a:pPr lvl="3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ssh-keygen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Copy the contents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~/.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/id_rsa.pub </a:t>
            </a:r>
            <a:r>
              <a:rPr lang="en-US" dirty="0"/>
              <a:t>to the clipboard</a:t>
            </a:r>
          </a:p>
          <a:p>
            <a:pPr lvl="1"/>
            <a:r>
              <a:rPr lang="en-US" dirty="0"/>
              <a:t>Go back to Bitbucket and access your profile</a:t>
            </a:r>
          </a:p>
          <a:p>
            <a:pPr lvl="1"/>
            <a:r>
              <a:rPr lang="en-US" dirty="0"/>
              <a:t>In Settings, click "SSH keys", then "Add key"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19AA8E-482B-4B09-88B8-B55F18D7D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0646" y="1371600"/>
            <a:ext cx="2974045" cy="33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532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Bitbucket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75166"/>
            <a:ext cx="8520600" cy="5675016"/>
          </a:xfrm>
        </p:spPr>
        <p:txBody>
          <a:bodyPr>
            <a:normAutofit/>
          </a:bodyPr>
          <a:lstStyle/>
          <a:p>
            <a:r>
              <a:rPr lang="en-US" dirty="0"/>
              <a:t>Add </a:t>
            </a:r>
            <a:r>
              <a:rPr lang="en-US" dirty="0" err="1"/>
              <a:t>ssh</a:t>
            </a:r>
            <a:r>
              <a:rPr lang="en-US" dirty="0"/>
              <a:t> key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linux.cs.pdx.edu</a:t>
            </a:r>
          </a:p>
          <a:p>
            <a:pPr lvl="1"/>
            <a:r>
              <a:rPr lang="en-US" dirty="0">
                <a:hlinkClick r:id="rId3"/>
              </a:rPr>
              <a:t>https://confluence.atlassian.com/bitbucket/set-up-an-ssh-key-728138079.html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A4E7BD-A5AE-4FCA-BC31-85C41FCF75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6338" y="2523098"/>
            <a:ext cx="4720971" cy="350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003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Bitbucket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75166"/>
            <a:ext cx="8520600" cy="5675016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/>
              <a:t>Then, clone repo from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linux.cs.pdx.edu</a:t>
            </a:r>
            <a:r>
              <a:rPr lang="en-US" dirty="0"/>
              <a:t> using the </a:t>
            </a:r>
            <a:r>
              <a:rPr lang="en-US" dirty="0" err="1"/>
              <a:t>ssh</a:t>
            </a:r>
            <a:r>
              <a:rPr lang="en-US" dirty="0"/>
              <a:t> key added</a:t>
            </a:r>
          </a:p>
          <a:p>
            <a:pPr lvl="2"/>
            <a:r>
              <a:rPr lang="en-US" sz="2200" dirty="0"/>
              <a:t>Example:</a:t>
            </a:r>
          </a:p>
          <a:p>
            <a:pPr marL="32004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git clone ssh://git@bitbucket.org/wuchangfeng/nb-wuchang-feng</a:t>
            </a:r>
          </a:p>
          <a:p>
            <a:pPr lvl="1"/>
            <a:r>
              <a:rPr lang="en-US" dirty="0"/>
              <a:t>Change directories into your repo (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cd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-wuchang-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feng</a:t>
            </a:r>
            <a:r>
              <a:rPr lang="en-US" dirty="0"/>
              <a:t>)</a:t>
            </a:r>
          </a:p>
          <a:p>
            <a:pPr lvl="2"/>
            <a:r>
              <a:rPr lang="en-US" sz="1800" dirty="0"/>
              <a:t>Create a file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README.md</a:t>
            </a:r>
            <a:r>
              <a:rPr lang="en-US" sz="1800" dirty="0"/>
              <a:t> with an initial message</a:t>
            </a:r>
          </a:p>
          <a:p>
            <a:pPr lvl="2"/>
            <a:r>
              <a:rPr lang="en-US" sz="1800" dirty="0"/>
              <a:t>Add it to the files you would like to commit permanently into local repository</a:t>
            </a:r>
          </a:p>
          <a:p>
            <a:pPr lvl="3"/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git add README.md</a:t>
            </a:r>
          </a:p>
          <a:p>
            <a:pPr lvl="2"/>
            <a:r>
              <a:rPr lang="en-US" sz="1800" dirty="0"/>
              <a:t>Commit the file permanently into local repository with a short message describing the commit</a:t>
            </a:r>
          </a:p>
          <a:p>
            <a:pPr lvl="3"/>
            <a:r>
              <a:rPr lang="en-US" sz="1800" dirty="0"/>
              <a:t>Push the local repository onto the origin repository on the master branch</a:t>
            </a:r>
          </a:p>
          <a:p>
            <a:pPr lvl="3"/>
            <a:r>
              <a:rPr lang="en-US" sz="1800" dirty="0">
                <a:latin typeface="Courier New" pitchFamily="49" charset="0"/>
                <a:cs typeface="Courier New" pitchFamily="49" charset="0"/>
              </a:rPr>
              <a:t>git commit -m "First commit"</a:t>
            </a:r>
            <a:endParaRPr lang="en-US" sz="1800" dirty="0"/>
          </a:p>
          <a:p>
            <a:pPr lvl="2"/>
            <a:r>
              <a:rPr lang="en-US" sz="1800" dirty="0"/>
              <a:t>Push the local repository onto the origin repository on the master branch</a:t>
            </a:r>
          </a:p>
          <a:p>
            <a:pPr lvl="3"/>
            <a:r>
              <a:rPr lang="en-US" sz="1800" dirty="0">
                <a:latin typeface="Courier New" pitchFamily="49" charset="0"/>
                <a:cs typeface="Courier New" pitchFamily="49" charset="0"/>
              </a:rPr>
              <a:t>git push -u origin master</a:t>
            </a:r>
          </a:p>
          <a:p>
            <a:pPr lvl="1"/>
            <a:r>
              <a:rPr lang="en-US" dirty="0"/>
              <a:t>Go back to the new repository on </a:t>
            </a:r>
            <a:r>
              <a:rPr lang="en-US" dirty="0" err="1"/>
              <a:t>Bitbucket</a:t>
            </a:r>
            <a:r>
              <a:rPr lang="en-US" dirty="0"/>
              <a:t> and find "Send invitation"</a:t>
            </a:r>
          </a:p>
          <a:p>
            <a:pPr lvl="2"/>
            <a:r>
              <a:rPr lang="en-US" sz="1800" dirty="0"/>
              <a:t>Add course instructor and TA with read access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wuchangfeng</a:t>
            </a:r>
            <a:r>
              <a:rPr lang="en-US" sz="1800" dirty="0"/>
              <a:t> 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sastrand</a:t>
            </a:r>
            <a:r>
              <a:rPr lang="en-US" sz="18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183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Bitbucket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75166"/>
            <a:ext cx="8520600" cy="5739959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Read the first 6 steps of </a:t>
            </a:r>
            <a:r>
              <a:rPr lang="en-US" dirty="0">
                <a:hlinkClick r:id="rId2"/>
              </a:rPr>
              <a:t>https://product.hubspot.com/blog/git-and-github-tutorial-for-beginners</a:t>
            </a:r>
            <a:endParaRPr lang="en-US" dirty="0"/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clone</a:t>
            </a:r>
          </a:p>
          <a:p>
            <a:pPr lvl="3"/>
            <a:r>
              <a:rPr lang="en-US" dirty="0"/>
              <a:t>Fetch a copy of a remote repository</a:t>
            </a:r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add</a:t>
            </a:r>
          </a:p>
          <a:p>
            <a:pPr lvl="3"/>
            <a:r>
              <a:rPr lang="en-US" dirty="0"/>
              <a:t>Add a new file and/or directory to local repository</a:t>
            </a:r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commit</a:t>
            </a:r>
          </a:p>
          <a:p>
            <a:pPr lvl="3"/>
            <a:r>
              <a:rPr lang="en-US" dirty="0"/>
              <a:t>Commit changes to local repository</a:t>
            </a:r>
          </a:p>
          <a:p>
            <a:pPr lvl="2"/>
            <a:r>
              <a:rPr lang="en-US">
                <a:latin typeface="Courier New" pitchFamily="49" charset="0"/>
                <a:cs typeface="Courier New" pitchFamily="49" charset="0"/>
              </a:rPr>
              <a:t>git push</a:t>
            </a:r>
          </a:p>
          <a:p>
            <a:pPr lvl="3"/>
            <a:r>
              <a:rPr lang="en-US"/>
              <a:t>Merge changes from local repository to a remote one</a:t>
            </a:r>
          </a:p>
          <a:p>
            <a:pPr lvl="3"/>
            <a:r>
              <a:rPr lang="en-US"/>
              <a:t>Implicitly assumes "origin" (place that you retrieved repo from) and "master" (branch)</a:t>
            </a:r>
          </a:p>
          <a:p>
            <a:pPr lvl="2"/>
            <a:r>
              <a:rPr lang="en-US">
                <a:latin typeface="Courier New" pitchFamily="49" charset="0"/>
                <a:cs typeface="Courier New" pitchFamily="49" charset="0"/>
              </a:rPr>
              <a:t>git pull</a:t>
            </a:r>
          </a:p>
          <a:p>
            <a:pPr lvl="3"/>
            <a:r>
              <a:rPr lang="en-US"/>
              <a:t>Merge changes from remote repository to your local one</a:t>
            </a:r>
          </a:p>
          <a:p>
            <a:pPr lvl="3"/>
            <a:r>
              <a:rPr lang="en-US"/>
              <a:t>Implicitly assumes "origin" (place that you retrieved repo from) and "master" (branch)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08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Bitbucket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75166"/>
            <a:ext cx="8520600" cy="5739959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Create a directory called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hw1</a:t>
            </a:r>
            <a:r>
              <a:rPr lang="en-US" dirty="0"/>
              <a:t> within local repository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hw1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Within the directory</a:t>
            </a:r>
          </a:p>
          <a:p>
            <a:pPr lvl="2"/>
            <a:r>
              <a:rPr lang="en-US" sz="1800" dirty="0"/>
              <a:t>Create a markdown file called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README.md</a:t>
            </a:r>
            <a:r>
              <a:rPr lang="en-US" sz="1800" dirty="0"/>
              <a:t> that contains a colorful message to me that shows me how much Markdown you know</a:t>
            </a:r>
          </a:p>
          <a:p>
            <a:pPr lvl="3"/>
            <a:r>
              <a:rPr lang="en-US" dirty="0" err="1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hw1; vim README.md</a:t>
            </a:r>
          </a:p>
          <a:p>
            <a:pPr lvl="1"/>
            <a:r>
              <a:rPr lang="en-US" dirty="0"/>
              <a:t>Add the directory and files to your repo via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git add .</a:t>
            </a:r>
          </a:p>
          <a:p>
            <a:pPr lvl="1"/>
            <a:r>
              <a:rPr lang="en-US" dirty="0"/>
              <a:t>Commit the changes locally via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commit</a:t>
            </a:r>
          </a:p>
          <a:p>
            <a:pPr lvl="1"/>
            <a:r>
              <a:rPr lang="en-US" dirty="0"/>
              <a:t>Push the changes to your remote </a:t>
            </a:r>
            <a:r>
              <a:rPr lang="en-US" dirty="0" err="1"/>
              <a:t>BitBucket</a:t>
            </a:r>
            <a:r>
              <a:rPr lang="en-US" dirty="0"/>
              <a:t> repo via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git push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76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Bitbucket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975166"/>
            <a:ext cx="8520600" cy="5739959"/>
          </a:xfrm>
        </p:spPr>
        <p:txBody>
          <a:bodyPr>
            <a:normAutofit/>
          </a:bodyPr>
          <a:lstStyle/>
          <a:p>
            <a:r>
              <a:rPr lang="en-US" dirty="0"/>
              <a:t>Note: All code submissions will be via </a:t>
            </a:r>
            <a:r>
              <a:rPr lang="en-US" dirty="0" err="1"/>
              <a:t>Bitbucket</a:t>
            </a:r>
            <a:endParaRPr lang="en-US" dirty="0"/>
          </a:p>
          <a:p>
            <a:pPr lvl="1"/>
            <a:r>
              <a:rPr lang="en-US" dirty="0"/>
              <a:t>Commit changes to your repository frequently</a:t>
            </a:r>
          </a:p>
          <a:p>
            <a:pPr lvl="1"/>
            <a:r>
              <a:rPr lang="en-US" dirty="0"/>
              <a:t>Use descriptive messages in commit messages</a:t>
            </a:r>
          </a:p>
          <a:p>
            <a:pPr lvl="1"/>
            <a:r>
              <a:rPr lang="en-US" dirty="0"/>
              <a:t>Create a tag for your repository for each homework submitted</a:t>
            </a:r>
          </a:p>
          <a:p>
            <a:pPr lvl="2"/>
            <a:r>
              <a:rPr lang="en-US" sz="2000" dirty="0"/>
              <a:t>Tags named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hw1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hw2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hw3</a:t>
            </a:r>
            <a:r>
              <a:rPr lang="en-US" sz="2000" dirty="0"/>
              <a:t>, … etc.</a:t>
            </a:r>
          </a:p>
          <a:p>
            <a:r>
              <a:rPr lang="en-US" dirty="0"/>
              <a:t>Other resources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http://rogerdudler.github.io/git-guide/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https://confluence.atlassian.com/bitbucketserver/basic-git-commands-776639767.html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State University CS 410/510 Internet, Web, and Cloud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17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Help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63538" eaLnBrk="1" hangingPunct="1">
              <a:buClr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CS Tutors</a:t>
            </a:r>
          </a:p>
          <a:p>
            <a:pPr marL="385763" indent="-363538" eaLnBrk="1" hangingPunct="1">
              <a:buClr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Instructor and TA office hours</a:t>
            </a:r>
            <a:endParaRPr lang="en-US" dirty="0"/>
          </a:p>
          <a:p>
            <a:pPr marL="385763" indent="-363538" eaLnBrk="1" hangingPunct="1">
              <a:buClr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Slack channel</a:t>
            </a:r>
          </a:p>
          <a:p>
            <a:pPr marL="385763" indent="-363538" eaLnBrk="1" hangingPunct="1">
              <a:buClr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Anonymous feedback at https://sayat.me/wu4f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63538" eaLnBrk="1" hangingPunct="1">
              <a:buClrTx/>
              <a:buFont typeface="Times New Roman" pitchFamily="16" charset="0"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This course gives you an overview of how computer systems are organized</a:t>
            </a:r>
          </a:p>
          <a:p>
            <a:pPr marL="385763" indent="-363538" eaLnBrk="1" hangingPunct="1">
              <a:buClrTx/>
              <a:buFont typeface="Times New Roman" pitchFamily="16" charset="0"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63538" eaLnBrk="1" hangingPunct="1">
              <a:buClrTx/>
              <a:buFont typeface="Times New Roman" pitchFamily="16" charset="0"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This course provides skills and knowledge of C and how C is translated into assembly code, and how assembly code is executed in hardware</a:t>
            </a: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838200" y="5791200"/>
            <a:ext cx="8716963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71600" y="3581400"/>
            <a:ext cx="77724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2588" indent="-36036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endParaRPr lang="en-US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82588" indent="-36036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endParaRPr lang="en-US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0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course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12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information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635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Home page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Course objectives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Updated course schedule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Information about instructor, TA, office hours, textbooks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Information about </a:t>
            </a:r>
            <a:r>
              <a:rPr lang="en-US" sz="1800" dirty="0" err="1"/>
              <a:t>homeworks</a:t>
            </a:r>
            <a:r>
              <a:rPr lang="en-US" sz="1800" dirty="0"/>
              <a:t> and submission instructions</a:t>
            </a:r>
          </a:p>
          <a:p>
            <a:pPr marL="385763" indent="-3635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D2L site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d2l.pdx.edu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All homework submissions</a:t>
            </a:r>
          </a:p>
          <a:p>
            <a:pPr marL="385763" indent="-3635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Slack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pdx-cs.slack.com (#</a:t>
            </a:r>
            <a:r>
              <a:rPr lang="en-US" sz="1800" dirty="0" err="1"/>
              <a:t>new_beginnings</a:t>
            </a:r>
            <a:r>
              <a:rPr lang="en-US" sz="1800" dirty="0"/>
              <a:t>)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/>
              <a:t>Announcements, hints, help, class discussion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2588" indent="-36036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endParaRPr lang="en-US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82588" indent="-36036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2588" algn="l"/>
                <a:tab pos="839788" algn="l"/>
                <a:tab pos="1296988" algn="l"/>
                <a:tab pos="1754188" algn="l"/>
                <a:tab pos="2211388" algn="l"/>
                <a:tab pos="2668588" algn="l"/>
                <a:tab pos="3125788" algn="l"/>
                <a:tab pos="3582988" algn="l"/>
                <a:tab pos="4040188" algn="l"/>
                <a:tab pos="4497388" algn="l"/>
                <a:tab pos="4954588" algn="l"/>
                <a:tab pos="5411788" algn="l"/>
                <a:tab pos="5868988" algn="l"/>
                <a:tab pos="6326188" algn="l"/>
                <a:tab pos="6783388" algn="l"/>
                <a:tab pos="7240588" algn="l"/>
                <a:tab pos="7697788" algn="l"/>
                <a:tab pos="8154988" algn="l"/>
                <a:tab pos="8612188" algn="l"/>
                <a:tab pos="9069388" algn="l"/>
                <a:tab pos="9526588" algn="l"/>
              </a:tabLst>
              <a:defRPr/>
            </a:pPr>
            <a:endParaRPr lang="en-US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</a:rPr>
              <a:t>Textbooks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90513" y="1220788"/>
            <a:ext cx="61864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Required</a:t>
            </a: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Randal E. Bryant and David R.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</a:rPr>
              <a:t>O’Hallaron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, 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“Computer Systems: A Programmer’s Perspective”, Prentice Hall 2015, 3</a:t>
            </a:r>
            <a:r>
              <a:rPr lang="en-US" sz="1800" b="1" baseline="30000" dirty="0">
                <a:solidFill>
                  <a:srgbClr val="000099"/>
                </a:solidFill>
                <a:latin typeface="Arial" charset="0"/>
              </a:rPr>
              <a:t>rd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 edition.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csapp.cs.cmu.edu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slide materials in this class are based on material provided by Bryant and 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</a:rPr>
              <a:t>O’Hallaron</a:t>
            </a:r>
            <a:endParaRPr lang="en-US" sz="1800" b="1" dirty="0">
              <a:solidFill>
                <a:srgbClr val="000099"/>
              </a:solidFill>
              <a:latin typeface="Arial" charset="0"/>
            </a:endParaRPr>
          </a:p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Recommended</a:t>
            </a: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Brian Kernighan and Dennis Ritchie, 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“The C Programming Language, Second Edition”, Prentice Hall, 1988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Some parts of the course rely on the C99 standard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191000"/>
            <a:ext cx="2514600" cy="251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51" name="Picture 9" descr="http://csapp.cs.cmu.edu/3e/images/csapp3e-cov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838200"/>
            <a:ext cx="231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12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635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 exams (midterm and final)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Closed book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Closed notes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No electronics of any kind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Taken from problems in the textbook and in class (See lecture slides and web site for list of problems)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practice201.oregonctf.org</a:t>
            </a:r>
          </a:p>
        </p:txBody>
      </p:sp>
    </p:spTree>
    <p:extLst>
      <p:ext uri="{BB962C8B-B14F-4D97-AF65-F5344CB8AC3E}">
        <p14:creationId xmlns:p14="http://schemas.microsoft.com/office/powerpoint/2010/main" val="631397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1800" dirty="0">
              <a:solidFill>
                <a:srgbClr val="CCCCFF"/>
              </a:solidFill>
              <a:latin typeface="Arial" charset="0"/>
              <a:hlinkClick r:id="rId3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63538" eaLnBrk="1" hangingPunct="1">
              <a:buClr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Activation and access</a:t>
            </a:r>
          </a:p>
          <a:p>
            <a:pPr marL="722313" lvl="1" indent="-2301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latin typeface="Arial" charset="0"/>
              </a:rPr>
              <a:t>All programs must run on the CS Linux Lab machines</a:t>
            </a:r>
          </a:p>
          <a:p>
            <a:pPr marL="722313" lvl="1" indent="-2301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latin typeface="Arial" charset="0"/>
              </a:rPr>
              <a:t>Instructions for account setup and program submission on course web page</a:t>
            </a:r>
          </a:p>
          <a:p>
            <a:pPr marL="722313" lvl="1" indent="-2301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latin typeface="Arial" charset="0"/>
              </a:rPr>
              <a:t>Login remotely or in person (Basement of EB)</a:t>
            </a:r>
            <a:r>
              <a:rPr lang="ar-SA" dirty="0">
                <a:latin typeface="Arial" charset="0"/>
                <a:cs typeface="Arial" charset="0"/>
              </a:rPr>
              <a:t>‏</a:t>
            </a:r>
            <a:endParaRPr lang="en-US" dirty="0">
              <a:latin typeface="Arial" charset="0"/>
            </a:endParaRP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latin typeface="Arial" charset="0"/>
              </a:rPr>
              <a:t>Linux systems in FAB 88-09, 88-10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latin typeface="Arial" charset="0"/>
              </a:rPr>
              <a:t>linux.cs.pdx.edu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it-IT" sz="1800" dirty="0">
                <a:latin typeface="Arial" charset="0"/>
              </a:rPr>
              <a:t>Remote access via Linux or MacOS ssh</a:t>
            </a:r>
            <a:endParaRPr lang="en-US" sz="1800" dirty="0">
              <a:latin typeface="Arial" charset="0"/>
            </a:endParaRPr>
          </a:p>
          <a:p>
            <a:pPr lvl="3" eaLnBrk="1" hangingPunct="1">
              <a:buClr>
                <a:srgbClr val="660033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ssh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 user@linux.cs.pdx.edu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latin typeface="Arial" charset="0"/>
              </a:rPr>
              <a:t>Remote access via Windows Putty</a:t>
            </a:r>
          </a:p>
          <a:p>
            <a:pPr lvl="3" eaLnBrk="1" hangingPunct="1">
              <a:buClr>
                <a:srgbClr val="660033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solidFill>
                  <a:srgbClr val="002060"/>
                </a:solidFill>
                <a:latin typeface="Arial" charset="0"/>
              </a:rPr>
              <a:t>http://www.chiark.greenend.org.uk/~sgtatham/putty</a:t>
            </a:r>
            <a:endParaRPr lang="en-US" sz="1800" dirty="0">
              <a:solidFill>
                <a:srgbClr val="002060"/>
              </a:solidFill>
              <a:latin typeface="Arial" charset="0"/>
              <a:hlinkClick r:id="rId4"/>
            </a:endParaRP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latin typeface="Arial" charset="0"/>
              </a:rPr>
              <a:t>Remote access via </a:t>
            </a:r>
            <a:r>
              <a:rPr lang="en-US" sz="1800" dirty="0" err="1">
                <a:latin typeface="Arial" charset="0"/>
              </a:rPr>
              <a:t>Cygwin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ssh</a:t>
            </a:r>
            <a:endParaRPr lang="en-US" sz="1800" dirty="0">
              <a:latin typeface="Arial" charset="0"/>
            </a:endParaRPr>
          </a:p>
          <a:p>
            <a:pPr lvl="3" eaLnBrk="1" hangingPunct="1">
              <a:buClr>
                <a:srgbClr val="660033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solidFill>
                  <a:srgbClr val="002060"/>
                </a:solidFill>
                <a:latin typeface="Arial" charset="0"/>
              </a:rPr>
              <a:t>http://www.cygwin.com</a:t>
            </a:r>
          </a:p>
          <a:p>
            <a:pPr lvl="3" eaLnBrk="1" hangingPunct="1">
              <a:buClr>
                <a:srgbClr val="660033"/>
              </a:buClr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1800" dirty="0">
              <a:solidFill>
                <a:srgbClr val="002060"/>
              </a:solidFill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Accounts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Linux environment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9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Can also install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local Linux virtual machine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via VirtualBox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  <a:hlinkClick r:id="rId3"/>
              </a:rPr>
              <a:t>http://thefengs.com/wuchang/courses/ubuntu_virtualbox.txt</a:t>
            </a:r>
            <a:endParaRPr lang="en-US" sz="2000" b="1">
              <a:solidFill>
                <a:srgbClr val="000066"/>
              </a:solidFill>
              <a:latin typeface="Arial" charset="0"/>
            </a:endParaRPr>
          </a:p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Learn how to use Linux commands</a:t>
            </a: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Helpful CTF:  http://overthewire.org/wargames/bandit/</a:t>
            </a:r>
          </a:p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Linux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commands to learn</a:t>
            </a:r>
          </a:p>
          <a:p>
            <a:pPr marL="722313" lvl="1" indent="-2301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err="1">
                <a:solidFill>
                  <a:srgbClr val="000066"/>
                </a:solidFill>
                <a:latin typeface="Arial" charset="0"/>
              </a:rPr>
              <a:t>Filesystem</a:t>
            </a:r>
            <a:endParaRPr lang="en-US" dirty="0">
              <a:latin typeface="Arial" charset="0"/>
            </a:endParaRP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ls, cd, </a:t>
            </a:r>
            <a:r>
              <a:rPr lang="en-US" sz="2000" b="1" dirty="0" err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sz="2000" b="1" dirty="0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endParaRPr lang="en-US" sz="2000" b="1" dirty="0">
              <a:solidFill>
                <a:srgbClr val="0000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22313" lvl="1" indent="-2301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An editor (pick one)</a:t>
            </a:r>
            <a:endParaRPr lang="en-US" dirty="0">
              <a:latin typeface="Arial" charset="0"/>
            </a:endParaRP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vim</a:t>
            </a:r>
            <a:r>
              <a:rPr lang="en-US" sz="2000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nano, subl, emacs, gedit</a:t>
            </a:r>
            <a:endParaRPr lang="en-US" sz="2000" b="1" dirty="0">
              <a:solidFill>
                <a:srgbClr val="0000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22313" lvl="1" indent="-2301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Homework tools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err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 (GNU compiler)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err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 (GNU debugger)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 (Simple code building tool)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 (Archiver, compressor)</a:t>
            </a:r>
          </a:p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assignments posted with each lecture</a:t>
            </a:r>
          </a:p>
          <a:p>
            <a:pPr marL="385763" indent="-3635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Programming assignments and CTF</a:t>
            </a:r>
          </a:p>
          <a:p>
            <a:pPr marL="722313" lvl="1" indent="-2301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See web site for grading breakdown</a:t>
            </a:r>
            <a:endParaRPr lang="en-US" dirty="0"/>
          </a:p>
          <a:p>
            <a:pPr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assignments due at start of class on due date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</a:rPr>
              <a:t>Assignment 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353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specification is on course web site</a:t>
            </a: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Scroll down to the weekly schedule, click on “A1”</a:t>
            </a: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Submission via Bitbucket</a:t>
            </a: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err="1">
                <a:solidFill>
                  <a:srgbClr val="000066"/>
                </a:solidFill>
                <a:latin typeface="Arial" charset="0"/>
              </a:rPr>
              <a:t>Makefile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 required</a:t>
            </a:r>
          </a:p>
          <a:p>
            <a:pPr marL="722313" lvl="1" indent="-23018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TA will run and read your program</a:t>
            </a:r>
          </a:p>
          <a:p>
            <a:pPr lvl="2" eaLnBrk="1" hangingPunct="1">
              <a:spcBef>
                <a:spcPts val="625"/>
              </a:spcBef>
              <a:buFont typeface="Times New Roman" pitchFamily="16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Code should be modular</a:t>
            </a:r>
          </a:p>
          <a:p>
            <a:pPr lvl="2" eaLnBrk="1" hangingPunct="1">
              <a:spcBef>
                <a:spcPts val="625"/>
              </a:spcBef>
              <a:buFont typeface="Times New Roman" pitchFamily="16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Code should be concise and readable</a:t>
            </a:r>
          </a:p>
          <a:p>
            <a:pPr lvl="2" eaLnBrk="1" hangingPunct="1">
              <a:spcBef>
                <a:spcPts val="625"/>
              </a:spcBef>
              <a:buFont typeface="Times New Roman" pitchFamily="16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Have consistent naming conventions</a:t>
            </a:r>
          </a:p>
          <a:p>
            <a:pPr lvl="2" eaLnBrk="1" hangingPunct="1">
              <a:spcBef>
                <a:spcPts val="625"/>
              </a:spcBef>
              <a:buFont typeface="Times New Roman" pitchFamily="16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Be commented (including descriptions of variables, function parameters, and function return values)</a:t>
            </a:r>
          </a:p>
          <a:p>
            <a:pPr lvl="3" eaLnBrk="1" hangingPunct="1">
              <a:spcBef>
                <a:spcPts val="625"/>
              </a:spcBef>
              <a:buFont typeface="Times New Roman" pitchFamily="16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https://www.stack.nl/~dimitri/doxygen/manual/docblocks.html</a:t>
            </a:r>
          </a:p>
          <a:p>
            <a:pPr lvl="2" eaLnBrk="1" hangingPunct="1">
              <a:spcBef>
                <a:spcPts val="625"/>
              </a:spcBef>
              <a:buFont typeface="Times New Roman" pitchFamily="16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7776</TotalTime>
  <Words>1311</Words>
  <Application>Microsoft Office PowerPoint</Application>
  <PresentationFormat>On-screen Show (4:3)</PresentationFormat>
  <Paragraphs>172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Century Gothic</vt:lpstr>
      <vt:lpstr>Courier New</vt:lpstr>
      <vt:lpstr>DejaVu Sans</vt:lpstr>
      <vt:lpstr>Times New Roman</vt:lpstr>
      <vt:lpstr>Wingdings</vt:lpstr>
      <vt:lpstr>Office Theme</vt:lpstr>
      <vt:lpstr>1_Office Theme</vt:lpstr>
      <vt:lpstr>Computer Systems Programming</vt:lpstr>
      <vt:lpstr>About the course</vt:lpstr>
      <vt:lpstr>Course information</vt:lpstr>
      <vt:lpstr>PowerPoint Presentation</vt:lpstr>
      <vt:lpstr>Exams</vt:lpstr>
      <vt:lpstr>Accounts</vt:lpstr>
      <vt:lpstr>PowerPoint Presentation</vt:lpstr>
      <vt:lpstr>Assignments</vt:lpstr>
      <vt:lpstr>PowerPoint Presentation</vt:lpstr>
      <vt:lpstr>Academic integrity</vt:lpstr>
      <vt:lpstr>Bitbucket</vt:lpstr>
      <vt:lpstr>Bitbucket</vt:lpstr>
      <vt:lpstr>Bitbucket</vt:lpstr>
      <vt:lpstr>Bitbucket</vt:lpstr>
      <vt:lpstr>Bitbucket</vt:lpstr>
      <vt:lpstr>Bitbucket</vt:lpstr>
      <vt:lpstr>Bitbucket</vt:lpstr>
      <vt:lpstr>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Randal E. Bryant and David R. O'Hallaron</dc:creator>
  <cp:lastModifiedBy>wuchang</cp:lastModifiedBy>
  <cp:revision>403</cp:revision>
  <cp:lastPrinted>2004-12-31T07:08:10Z</cp:lastPrinted>
  <dcterms:created xsi:type="dcterms:W3CDTF">1998-08-11T09:18:18Z</dcterms:created>
  <dcterms:modified xsi:type="dcterms:W3CDTF">2018-09-25T19:53:43Z</dcterms:modified>
</cp:coreProperties>
</file>