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321" r:id="rId10"/>
    <p:sldId id="313" r:id="rId11"/>
    <p:sldId id="310" r:id="rId12"/>
    <p:sldId id="311" r:id="rId13"/>
    <p:sldId id="264" r:id="rId14"/>
    <p:sldId id="312" r:id="rId15"/>
    <p:sldId id="265" r:id="rId16"/>
    <p:sldId id="318" r:id="rId17"/>
    <p:sldId id="268" r:id="rId18"/>
    <p:sldId id="266" r:id="rId19"/>
    <p:sldId id="271" r:id="rId20"/>
    <p:sldId id="274" r:id="rId21"/>
    <p:sldId id="319" r:id="rId22"/>
    <p:sldId id="322" r:id="rId23"/>
    <p:sldId id="323" r:id="rId24"/>
    <p:sldId id="275" r:id="rId25"/>
    <p:sldId id="269" r:id="rId26"/>
    <p:sldId id="328" r:id="rId27"/>
    <p:sldId id="276" r:id="rId28"/>
    <p:sldId id="320" r:id="rId29"/>
    <p:sldId id="278" r:id="rId30"/>
    <p:sldId id="317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324" r:id="rId39"/>
    <p:sldId id="325" r:id="rId40"/>
    <p:sldId id="327" r:id="rId41"/>
    <p:sldId id="288" r:id="rId42"/>
    <p:sldId id="291" r:id="rId43"/>
    <p:sldId id="293" r:id="rId44"/>
    <p:sldId id="294" r:id="rId45"/>
    <p:sldId id="295" r:id="rId46"/>
    <p:sldId id="297" r:id="rId47"/>
    <p:sldId id="292" r:id="rId48"/>
    <p:sldId id="316" r:id="rId49"/>
    <p:sldId id="315" r:id="rId50"/>
  </p:sldIdLst>
  <p:sldSz cx="9144000" cy="6858000" type="screen4x3"/>
  <p:notesSz cx="9144000" cy="6858000"/>
  <p:defaultTextStyle>
    <a:defPPr>
      <a:defRPr lang="en-GB"/>
    </a:defPPr>
    <a:lvl1pPr algn="l" defTabSz="457200" rtl="0" eaLnBrk="0" fontAlgn="base" hangingPunct="0">
      <a:lnSpc>
        <a:spcPct val="8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lnSpc>
        <a:spcPct val="8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lnSpc>
        <a:spcPct val="8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lnSpc>
        <a:spcPct val="8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lnSpc>
        <a:spcPct val="8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A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90" y="57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 cap="sq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2" name="AutoShape 1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body"/>
          </p:nvPr>
        </p:nvSpPr>
        <p:spPr bwMode="auto">
          <a:xfrm>
            <a:off x="1217613" y="3257550"/>
            <a:ext cx="6686550" cy="306228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87120" tIns="42840" rIns="87120" bIns="428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3854450" y="6532563"/>
            <a:ext cx="1433513" cy="26828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84240" tIns="42840" rIns="84240" bIns="42840">
            <a:spAutoFit/>
          </a:bodyPr>
          <a:lstStyle/>
          <a:p>
            <a:pPr algn="ctr">
              <a:lnSpc>
                <a:spcPct val="9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Century Gothic" pitchFamily="32" charset="0"/>
                <a:ea typeface="DejaVu LGC Sans" charset="0"/>
                <a:cs typeface="DejaVu LGC Sans" charset="0"/>
              </a:rPr>
              <a:t>Page </a:t>
            </a:r>
            <a:fld id="{A0FCA461-37A9-4FC6-9BFD-B99566C61A5B}" type="slidenum">
              <a:rPr lang="en-US" sz="1200">
                <a:solidFill>
                  <a:srgbClr val="000066"/>
                </a:solidFill>
                <a:latin typeface="Century Gothic" pitchFamily="32" charset="0"/>
                <a:ea typeface="DejaVu LGC Sans" charset="0"/>
                <a:cs typeface="DejaVu LGC Sans" charset="0"/>
              </a:rPr>
              <a:pPr algn="ctr">
                <a:lnSpc>
                  <a:spcPct val="9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‹#›</a:t>
            </a:fld>
            <a:endParaRPr lang="en-US" sz="1200">
              <a:solidFill>
                <a:srgbClr val="000066"/>
              </a:solidFill>
              <a:latin typeface="Century Gothic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2065" name="Rectangle 1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71788" y="520700"/>
            <a:ext cx="3387725" cy="2536825"/>
          </a:xfrm>
          <a:prstGeom prst="rect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  <a:effectLst/>
        </p:spPr>
      </p:sp>
    </p:spTree>
    <p:extLst>
      <p:ext uri="{BB962C8B-B14F-4D97-AF65-F5344CB8AC3E}">
        <p14:creationId xmlns:p14="http://schemas.microsoft.com/office/powerpoint/2010/main" val="7212128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101725" y="650875"/>
            <a:ext cx="4335463" cy="3198813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1559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Break,</a:t>
            </a:r>
            <a:r>
              <a:rPr lang="en-US" baseline="0" dirty="0"/>
              <a:t> Part I</a:t>
            </a:r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6629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0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3915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0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0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871788" y="520700"/>
            <a:ext cx="3405187" cy="25542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4012" cy="30797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871788" y="520700"/>
            <a:ext cx="3405187" cy="25542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4012" cy="30797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End Part 1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46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994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2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66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66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859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66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81986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66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5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38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210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258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282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06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871788" y="520700"/>
            <a:ext cx="3405187" cy="25542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4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4012" cy="30797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234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2843213" y="520700"/>
            <a:ext cx="3465512" cy="255905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1217613" y="3257550"/>
            <a:ext cx="6705600" cy="30813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705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7688" y="247650"/>
            <a:ext cx="2201862" cy="6175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54775" cy="6175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694737" cy="758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65587" cy="5202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8500" y="1220788"/>
            <a:ext cx="4067175" cy="5202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285162" cy="520223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360" tIns="44280" rIns="90360" bIns="442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694737" cy="7588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457200" rtl="0" eaLnBrk="0" fontAlgn="base" hangingPunct="0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+mj-lt"/>
          <a:ea typeface="+mj-ea"/>
          <a:cs typeface="+mj-cs"/>
        </a:defRPr>
      </a:lvl1pPr>
      <a:lvl2pPr marL="742950" indent="-285750" algn="l" defTabSz="457200" rtl="0" eaLnBrk="0" fontAlgn="base" hangingPunct="0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LGC Sans" charset="0"/>
          <a:cs typeface="DejaVu LGC Sans" charset="0"/>
        </a:defRPr>
      </a:lvl2pPr>
      <a:lvl3pPr marL="1143000" indent="-228600" algn="l" defTabSz="457200" rtl="0" eaLnBrk="0" fontAlgn="base" hangingPunct="0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LGC Sans" charset="0"/>
          <a:cs typeface="DejaVu LGC Sans" charset="0"/>
        </a:defRPr>
      </a:lvl3pPr>
      <a:lvl4pPr marL="1600200" indent="-228600" algn="l" defTabSz="457200" rtl="0" eaLnBrk="0" fontAlgn="base" hangingPunct="0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LGC Sans" charset="0"/>
          <a:cs typeface="DejaVu LGC Sans" charset="0"/>
        </a:defRPr>
      </a:lvl4pPr>
      <a:lvl5pPr marL="2057400" indent="-228600" algn="l" defTabSz="457200" rtl="0" eaLnBrk="0" fontAlgn="base" hangingPunct="0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LGC Sans" charset="0"/>
          <a:cs typeface="DejaVu LGC Sans" charset="0"/>
        </a:defRPr>
      </a:lvl5pPr>
      <a:lvl6pPr marL="2514600" indent="-228600" algn="l" defTabSz="457200" rtl="0" eaLnBrk="0" fontAlgn="base" hangingPunct="0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LGC Sans" charset="0"/>
          <a:cs typeface="DejaVu LGC Sans" charset="0"/>
        </a:defRPr>
      </a:lvl6pPr>
      <a:lvl7pPr marL="2971800" indent="-228600" algn="l" defTabSz="457200" rtl="0" eaLnBrk="0" fontAlgn="base" hangingPunct="0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LGC Sans" charset="0"/>
          <a:cs typeface="DejaVu LGC Sans" charset="0"/>
        </a:defRPr>
      </a:lvl7pPr>
      <a:lvl8pPr marL="3429000" indent="-228600" algn="l" defTabSz="457200" rtl="0" eaLnBrk="0" fontAlgn="base" hangingPunct="0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LGC Sans" charset="0"/>
          <a:cs typeface="DejaVu LGC Sans" charset="0"/>
        </a:defRPr>
      </a:lvl8pPr>
      <a:lvl9pPr marL="3886200" indent="-228600" algn="l" defTabSz="457200" rtl="0" eaLnBrk="0" fontAlgn="base" hangingPunct="0">
        <a:lnSpc>
          <a:spcPct val="9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800" b="1">
          <a:solidFill>
            <a:srgbClr val="660033"/>
          </a:solidFill>
          <a:latin typeface="Arial" charset="0"/>
          <a:ea typeface="DejaVu LGC Sans" charset="0"/>
          <a:cs typeface="DejaVu LGC Sans" charset="0"/>
        </a:defRPr>
      </a:lvl9pPr>
    </p:titleStyle>
    <p:bodyStyle>
      <a:lvl1pPr marL="342900" indent="-342900" algn="l" defTabSz="457200" rtl="0" eaLnBrk="0" fontAlgn="base" hangingPunct="0">
        <a:lnSpc>
          <a:spcPct val="107000"/>
        </a:lnSpc>
        <a:spcBef>
          <a:spcPts val="1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33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113000"/>
        </a:lnSpc>
        <a:spcBef>
          <a:spcPts val="6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000066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121000"/>
        </a:lnSpc>
        <a:spcBef>
          <a:spcPts val="2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b="1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113000"/>
        </a:lnSpc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66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66"/>
          </a:solidFill>
          <a:latin typeface="Times New Roman" pitchFamily="16" charset="0"/>
          <a:ea typeface="+mn-ea"/>
          <a:cs typeface="+mn-cs"/>
        </a:defRPr>
      </a:lvl5pPr>
      <a:lvl6pPr marL="2514600" indent="-228600" algn="l" defTabSz="457200" rtl="0" eaLnBrk="0" fontAlgn="base" hangingPunct="0">
        <a:lnSpc>
          <a:spcPct val="8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66"/>
          </a:solidFill>
          <a:latin typeface="Times New Roman" pitchFamily="16" charset="0"/>
          <a:ea typeface="+mn-ea"/>
          <a:cs typeface="+mn-cs"/>
        </a:defRPr>
      </a:lvl6pPr>
      <a:lvl7pPr marL="2971800" indent="-228600" algn="l" defTabSz="457200" rtl="0" eaLnBrk="0" fontAlgn="base" hangingPunct="0">
        <a:lnSpc>
          <a:spcPct val="8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66"/>
          </a:solidFill>
          <a:latin typeface="Times New Roman" pitchFamily="16" charset="0"/>
          <a:ea typeface="+mn-ea"/>
          <a:cs typeface="+mn-cs"/>
        </a:defRPr>
      </a:lvl7pPr>
      <a:lvl8pPr marL="3429000" indent="-228600" algn="l" defTabSz="457200" rtl="0" eaLnBrk="0" fontAlgn="base" hangingPunct="0">
        <a:lnSpc>
          <a:spcPct val="8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66"/>
          </a:solidFill>
          <a:latin typeface="Times New Roman" pitchFamily="16" charset="0"/>
          <a:ea typeface="+mn-ea"/>
          <a:cs typeface="+mn-cs"/>
        </a:defRPr>
      </a:lvl8pPr>
      <a:lvl9pPr marL="3886200" indent="-228600" algn="l" defTabSz="457200" rtl="0" eaLnBrk="0" fontAlgn="base" hangingPunct="0">
        <a:lnSpc>
          <a:spcPct val="8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66"/>
          </a:solidFill>
          <a:latin typeface="Times New Roman" pitchFamily="16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590800" y="3200400"/>
            <a:ext cx="3925888" cy="11112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63360" tIns="25560" rIns="63360" bIns="25560">
            <a:spAutoFit/>
          </a:bodyPr>
          <a:lstStyle/>
          <a:p>
            <a:pPr algn="ctr">
              <a:lnSpc>
                <a:spcPct val="95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b="1">
              <a:solidFill>
                <a:srgbClr val="003300"/>
              </a:solidFill>
              <a:latin typeface="Arial" charset="0"/>
              <a:ea typeface="DejaVu LGC Sans" charset="0"/>
              <a:cs typeface="DejaVu LGC Sans" charset="0"/>
            </a:endParaRPr>
          </a:p>
          <a:p>
            <a:pPr algn="ctr">
              <a:lnSpc>
                <a:spcPct val="95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b="1">
              <a:solidFill>
                <a:srgbClr val="003300"/>
              </a:solidFill>
              <a:latin typeface="Arial" charset="0"/>
              <a:ea typeface="DejaVu LGC Sans" charset="0"/>
              <a:cs typeface="DejaVu LGC Sans" charset="0"/>
            </a:endParaRPr>
          </a:p>
          <a:p>
            <a:pPr algn="ctr">
              <a:lnSpc>
                <a:spcPct val="95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b="1">
              <a:solidFill>
                <a:srgbClr val="003300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Box 1"/>
          <p:cNvSpPr txBox="1">
            <a:spLocks noGrp="1" noChangeArrowheads="1"/>
          </p:cNvSpPr>
          <p:nvPr>
            <p:ph type="ctr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 Computer System Organization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 err="1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Preprocesser</a:t>
            </a:r>
            <a:endParaRPr lang="en-US" sz="3800" b="1" dirty="0">
              <a:solidFill>
                <a:srgbClr val="660033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Conditional compilation to support portability</a:t>
            </a:r>
          </a:p>
          <a:p>
            <a:pPr marL="735013" lvl="1" indent="-228600" eaLnBrk="1" hangingPunct="1">
              <a:lnSpc>
                <a:spcPct val="100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Compilers with “built in” constants defined</a:t>
            </a:r>
          </a:p>
          <a:p>
            <a:pPr marL="735013" lvl="1" indent="-228600" eaLnBrk="1" hangingPunct="1">
              <a:lnSpc>
                <a:spcPct val="100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Use to conditionally include code</a:t>
            </a:r>
          </a:p>
          <a:p>
            <a:pPr lvl="2" indent="-234950" eaLnBrk="1" hangingPunct="1">
              <a:lnSpc>
                <a:spcPct val="121000"/>
              </a:lnSpc>
              <a:spcBef>
                <a:spcPts val="225"/>
              </a:spcBef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>
                <a:solidFill>
                  <a:srgbClr val="000099"/>
                </a:solidFill>
                <a:latin typeface="Arial" charset="0"/>
                <a:ea typeface="DejaVu LGC Sans" charset="0"/>
                <a:cs typeface="DejaVu LGC Sans" charset="0"/>
              </a:rPr>
              <a:t>Operating system specific code</a:t>
            </a:r>
          </a:p>
          <a:p>
            <a:pPr marL="1371600" lvl="3" indent="0" eaLnBrk="1" hangingPunct="1">
              <a:lnSpc>
                <a:spcPct val="100000"/>
              </a:lnSpc>
              <a:spcBef>
                <a:spcPts val="450"/>
              </a:spcBef>
              <a:buClr>
                <a:srgbClr val="000066"/>
              </a:buClr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anose="02070309020205020404" pitchFamily="49" charset="0"/>
                <a:ea typeface="DejaVu LGC Sans" charset="0"/>
                <a:cs typeface="Courier New" panose="02070309020205020404" pitchFamily="49" charset="0"/>
              </a:rPr>
              <a:t>#if defined(__i386__) || defined(WIN32) || …</a:t>
            </a:r>
          </a:p>
          <a:p>
            <a:pPr lvl="2" indent="-234950" eaLnBrk="1" hangingPunct="1">
              <a:lnSpc>
                <a:spcPct val="107000"/>
              </a:lnSpc>
              <a:spcBef>
                <a:spcPts val="225"/>
              </a:spcBef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>
                <a:solidFill>
                  <a:srgbClr val="000099"/>
                </a:solidFill>
                <a:latin typeface="Arial" charset="0"/>
                <a:ea typeface="DejaVu LGC Sans" charset="0"/>
                <a:cs typeface="DejaVu LGC Sans" charset="0"/>
              </a:rPr>
              <a:t>Compiler-specific code</a:t>
            </a:r>
          </a:p>
          <a:p>
            <a:pPr marL="1371600" lvl="3" indent="0" eaLnBrk="1" hangingPunct="1">
              <a:lnSpc>
                <a:spcPct val="100000"/>
              </a:lnSpc>
              <a:spcBef>
                <a:spcPts val="450"/>
              </a:spcBef>
              <a:buClr>
                <a:srgbClr val="000066"/>
              </a:buClr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anose="02070309020205020404" pitchFamily="49" charset="0"/>
                <a:ea typeface="DejaVu LGC Sans" charset="0"/>
                <a:cs typeface="Courier New" panose="02070309020205020404" pitchFamily="49" charset="0"/>
              </a:rPr>
              <a:t>#if defined(__INTEL_COMPILER)</a:t>
            </a:r>
          </a:p>
          <a:p>
            <a:pPr lvl="2" indent="-234950" eaLnBrk="1" hangingPunct="1">
              <a:lnSpc>
                <a:spcPct val="121000"/>
              </a:lnSpc>
              <a:spcBef>
                <a:spcPts val="225"/>
              </a:spcBef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>
                <a:solidFill>
                  <a:srgbClr val="000099"/>
                </a:solidFill>
                <a:latin typeface="Arial" charset="0"/>
                <a:ea typeface="DejaVu LGC Sans" charset="0"/>
                <a:cs typeface="DejaVu LGC Sans" charset="0"/>
              </a:rPr>
              <a:t>Processor-specific code</a:t>
            </a:r>
          </a:p>
          <a:p>
            <a:pPr marL="1371600" lvl="3" indent="0" eaLnBrk="1" hangingPunct="1">
              <a:lnSpc>
                <a:spcPct val="113000"/>
              </a:lnSpc>
              <a:spcBef>
                <a:spcPts val="450"/>
              </a:spcBef>
              <a:buClr>
                <a:srgbClr val="000066"/>
              </a:buClr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anose="02070309020205020404" pitchFamily="49" charset="0"/>
                <a:ea typeface="DejaVu LGC Sans" charset="0"/>
                <a:cs typeface="Courier New" panose="02070309020205020404" pitchFamily="49" charset="0"/>
              </a:rPr>
              <a:t>#if defined(__SSE__)</a:t>
            </a:r>
          </a:p>
        </p:txBody>
      </p:sp>
    </p:spTree>
    <p:extLst>
      <p:ext uri="{BB962C8B-B14F-4D97-AF65-F5344CB8AC3E}">
        <p14:creationId xmlns:p14="http://schemas.microsoft.com/office/powerpoint/2010/main" val="41509976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Next, </a:t>
            </a:r>
            <a:r>
              <a:rPr lang="en-US" b="1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gcc</a:t>
            </a:r>
            <a:r>
              <a:rPr lang="en-US" b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invokes 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  <a:ea typeface="DejaVu LGC Sans" charset="0"/>
                <a:cs typeface="Courier New" panose="02070309020205020404" pitchFamily="49" charset="0"/>
              </a:rPr>
              <a:t>cc1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to generate assembly code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Translates high-level C code into assembly</a:t>
            </a:r>
          </a:p>
          <a:p>
            <a:pPr lvl="2" indent="-234950" eaLnBrk="1" hangingPunct="1">
              <a:lnSpc>
                <a:spcPct val="107000"/>
              </a:lnSpc>
              <a:spcBef>
                <a:spcPts val="225"/>
              </a:spcBef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>
                <a:solidFill>
                  <a:srgbClr val="000099"/>
                </a:solidFill>
                <a:latin typeface="Arial" charset="0"/>
                <a:ea typeface="DejaVu LGC Sans" charset="0"/>
                <a:cs typeface="DejaVu LGC Sans" charset="0"/>
              </a:rPr>
              <a:t>Variable abstraction mapped to memory locations and registers</a:t>
            </a:r>
          </a:p>
          <a:p>
            <a:pPr lvl="2" indent="-234950" eaLnBrk="1" hangingPunct="1">
              <a:lnSpc>
                <a:spcPct val="107000"/>
              </a:lnSpc>
              <a:spcBef>
                <a:spcPts val="225"/>
              </a:spcBef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>
                <a:solidFill>
                  <a:srgbClr val="000099"/>
                </a:solidFill>
                <a:latin typeface="Arial" charset="0"/>
                <a:ea typeface="DejaVu LGC Sans" charset="0"/>
                <a:cs typeface="DejaVu LGC Sans" charset="0"/>
              </a:rPr>
              <a:t>Logical and arithmetic operations mapped to underlying machine </a:t>
            </a:r>
            <a:r>
              <a:rPr lang="en-US" sz="1800" b="1" dirty="0" err="1">
                <a:solidFill>
                  <a:srgbClr val="000099"/>
                </a:solidFill>
                <a:latin typeface="Arial" charset="0"/>
                <a:ea typeface="DejaVu LGC Sans" charset="0"/>
                <a:cs typeface="DejaVu LGC Sans" charset="0"/>
              </a:rPr>
              <a:t>opcodes</a:t>
            </a:r>
            <a:endParaRPr lang="en-US" sz="1800" b="1" dirty="0">
              <a:solidFill>
                <a:srgbClr val="000099"/>
              </a:solidFill>
              <a:latin typeface="Arial" charset="0"/>
              <a:ea typeface="DejaVu LGC Sans" charset="0"/>
              <a:cs typeface="DejaVu LGC Sans" charset="0"/>
            </a:endParaRPr>
          </a:p>
          <a:p>
            <a:pPr lvl="2" indent="-234950" eaLnBrk="1" hangingPunct="1">
              <a:lnSpc>
                <a:spcPct val="107000"/>
              </a:lnSpc>
              <a:spcBef>
                <a:spcPts val="225"/>
              </a:spcBef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Function call abstraction implemented</a:t>
            </a:r>
            <a:endParaRPr lang="en-US" sz="1800" b="1" dirty="0">
              <a:solidFill>
                <a:srgbClr val="000099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  <p:sp>
        <p:nvSpPr>
          <p:cNvPr id="7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Compiler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Compiler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876619"/>
            <a:ext cx="8229600" cy="183601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…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extern </a:t>
            </a:r>
            <a:r>
              <a:rPr lang="en-US" sz="1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printf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(const char *__restrict __format, ...); 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…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main() {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</a:t>
            </a:r>
            <a:r>
              <a:rPr lang="en-US" sz="1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printf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("hello, world %d\n", 4);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}</a:t>
            </a:r>
          </a:p>
        </p:txBody>
      </p:sp>
      <p:sp>
        <p:nvSpPr>
          <p:cNvPr id="8" name="Rectangle 7"/>
          <p:cNvSpPr/>
          <p:nvPr/>
        </p:nvSpPr>
        <p:spPr>
          <a:xfrm>
            <a:off x="1752600" y="2971800"/>
            <a:ext cx="5715000" cy="377641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	.section        .</a:t>
            </a:r>
            <a:r>
              <a:rPr lang="en-US" sz="1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rodata</a:t>
            </a:r>
            <a:b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.LC0:</a:t>
            </a:r>
            <a:b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.string "hello, world %</a:t>
            </a:r>
            <a:r>
              <a:rPr lang="en-US" sz="1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d\n"</a:t>
            </a:r>
            <a:br>
              <a:rPr lang="en-US" sz="1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br>
              <a:rPr lang="en-US" sz="1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.text</a:t>
            </a:r>
            <a:b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main:</a:t>
            </a:r>
            <a:b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</a:t>
            </a:r>
            <a:r>
              <a:rPr lang="en-US" sz="1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pushq</a:t>
            </a:r>
            <a: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 %</a:t>
            </a:r>
            <a:r>
              <a:rPr lang="en-US" sz="1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rbp</a:t>
            </a:r>
            <a:b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</a:t>
            </a:r>
            <a:r>
              <a:rPr lang="en-US" sz="1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movq</a:t>
            </a:r>
            <a: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  %</a:t>
            </a:r>
            <a:r>
              <a:rPr lang="en-US" sz="1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rsp</a:t>
            </a:r>
            <a: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, %</a:t>
            </a:r>
            <a:r>
              <a:rPr lang="en-US" sz="1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rbp</a:t>
            </a:r>
            <a:b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</a:t>
            </a:r>
            <a:r>
              <a:rPr lang="en-US" sz="1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movl</a:t>
            </a:r>
            <a: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  $4, %</a:t>
            </a:r>
            <a:r>
              <a:rPr lang="en-US" sz="1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esi</a:t>
            </a:r>
            <a:b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</a:t>
            </a:r>
            <a:r>
              <a:rPr lang="en-US" sz="1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movl</a:t>
            </a:r>
            <a: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  $.LC0, %</a:t>
            </a:r>
            <a:r>
              <a:rPr lang="en-US" sz="1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edi</a:t>
            </a:r>
            <a:b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</a:t>
            </a:r>
            <a:r>
              <a:rPr lang="en-US" sz="1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movl</a:t>
            </a:r>
            <a: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  $0, %</a:t>
            </a:r>
            <a:r>
              <a:rPr lang="en-US" sz="1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eax</a:t>
            </a:r>
            <a:b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call    </a:t>
            </a:r>
            <a:r>
              <a:rPr lang="en-US" sz="1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printf</a:t>
            </a:r>
            <a:b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</a:t>
            </a:r>
            <a:r>
              <a:rPr lang="en-US" sz="1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popq</a:t>
            </a:r>
            <a: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  %</a:t>
            </a:r>
            <a:r>
              <a:rPr lang="en-US" sz="18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rbp</a:t>
            </a:r>
            <a:b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ret 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3810000" y="2743200"/>
            <a:ext cx="0" cy="215793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Assembler</a:t>
            </a:r>
          </a:p>
        </p:txBody>
      </p:sp>
      <p:sp>
        <p:nvSpPr>
          <p:cNvPr id="16" name="Rectangle 4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Next, </a:t>
            </a:r>
            <a:r>
              <a:rPr lang="en-US" b="1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gcc</a:t>
            </a:r>
            <a:r>
              <a:rPr lang="en-US" b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invokes </a:t>
            </a:r>
            <a:r>
              <a:rPr lang="en-US" b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  <a:ea typeface="DejaVu LGC Sans" charset="0"/>
                <a:cs typeface="Courier New" panose="02070309020205020404" pitchFamily="49" charset="0"/>
              </a:rPr>
              <a:t>as</a:t>
            </a:r>
            <a:r>
              <a:rPr lang="en-US" b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to generate object code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Translates assembly code into binary object code that can be directly executed by CPU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Assembler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90600" y="2438400"/>
            <a:ext cx="7467600" cy="41873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%  readelf -a hello | egrep rodata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[16] .rodata           PROGBITS         00000000004005d0  000005d0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%  readelf –x 16 hello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Hex 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dump of section '.</a:t>
            </a:r>
            <a:r>
              <a:rPr lang="en-US" sz="1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rodata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':</a:t>
            </a:r>
            <a:b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0x004005d0 </a:t>
            </a:r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01000200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68656c6c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6f2c2077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6f726c64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....hello, world  0x004005e0 </a:t>
            </a:r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2025640a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00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                        %d..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%  objdump –d hello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Disassembly 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of section .text: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000000000040052d &lt;main&gt;:</a:t>
            </a:r>
            <a:b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40052d:	</a:t>
            </a:r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55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                 	push   %</a:t>
            </a:r>
            <a:r>
              <a:rPr lang="en-US" sz="1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rbp</a:t>
            </a:r>
            <a:b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40052e:	</a:t>
            </a:r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48 89 e5             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</a:t>
            </a:r>
            <a:r>
              <a:rPr lang="en-US" sz="1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mov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  %</a:t>
            </a:r>
            <a:r>
              <a:rPr lang="en-US" sz="1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rsp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,%</a:t>
            </a:r>
            <a:r>
              <a:rPr lang="en-US" sz="1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rbp</a:t>
            </a:r>
            <a:b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400531:	</a:t>
            </a:r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be 04 00 00 00       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</a:t>
            </a:r>
            <a:r>
              <a:rPr lang="en-US" sz="1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mov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  $0x4,%esi</a:t>
            </a:r>
            <a:b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400536:	</a:t>
            </a:r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bf d4 05 40 00       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</a:t>
            </a:r>
            <a:r>
              <a:rPr lang="en-US" sz="1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mov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  $0x4005d4,%edi</a:t>
            </a:r>
            <a:b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40053b:	</a:t>
            </a:r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b8 00 00 00 00       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</a:t>
            </a:r>
            <a:r>
              <a:rPr lang="en-US" sz="1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mov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  $0x0,%eax</a:t>
            </a:r>
            <a:b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400540:	</a:t>
            </a:r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e8 </a:t>
            </a:r>
            <a:r>
              <a:rPr lang="en-US" sz="1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cb</a:t>
            </a:r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fe</a:t>
            </a:r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ff</a:t>
            </a:r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ff</a:t>
            </a:r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     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</a:t>
            </a:r>
            <a:r>
              <a:rPr lang="en-US" sz="1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callq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400410 &lt;</a:t>
            </a:r>
            <a:r>
              <a:rPr lang="en-US" sz="1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printf@plt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&gt;</a:t>
            </a:r>
            <a:b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400545:	</a:t>
            </a:r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5d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                 	pop    %</a:t>
            </a:r>
            <a:r>
              <a:rPr lang="en-US" sz="1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rbp</a:t>
            </a:r>
            <a:b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400546:	</a:t>
            </a:r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c3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                 	</a:t>
            </a:r>
            <a:r>
              <a:rPr lang="en-US" sz="14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retq</a:t>
            </a:r>
            <a:r>
              <a:rPr lang="en-US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5524500" y="2882212"/>
            <a:ext cx="0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715000" y="2133600"/>
            <a:ext cx="0" cy="3048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Rectangle 6"/>
          <p:cNvSpPr/>
          <p:nvPr/>
        </p:nvSpPr>
        <p:spPr>
          <a:xfrm>
            <a:off x="3429000" y="152400"/>
            <a:ext cx="5181600" cy="202420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	.section        .</a:t>
            </a:r>
            <a:r>
              <a:rPr lang="en-US" sz="11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rodata</a:t>
            </a:r>
            <a:b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.LC0:</a:t>
            </a:r>
            <a:b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.string "hello, world %d\n“		.text</a:t>
            </a:r>
            <a:b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main:</a:t>
            </a:r>
            <a:b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</a:t>
            </a:r>
            <a:r>
              <a:rPr lang="en-US" sz="11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pushq</a:t>
            </a: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 %</a:t>
            </a:r>
            <a:r>
              <a:rPr lang="en-US" sz="11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rbp</a:t>
            </a:r>
            <a:b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</a:t>
            </a:r>
            <a:r>
              <a:rPr lang="en-US" sz="11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movq</a:t>
            </a: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  %</a:t>
            </a:r>
            <a:r>
              <a:rPr lang="en-US" sz="11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rsp</a:t>
            </a: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, %</a:t>
            </a:r>
            <a:r>
              <a:rPr lang="en-US" sz="11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rbp</a:t>
            </a:r>
            <a:b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</a:t>
            </a:r>
            <a:r>
              <a:rPr lang="en-US" sz="11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movl</a:t>
            </a: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  $4, %</a:t>
            </a:r>
            <a:r>
              <a:rPr lang="en-US" sz="11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esi</a:t>
            </a:r>
            <a:b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</a:t>
            </a:r>
            <a:r>
              <a:rPr lang="en-US" sz="11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movl</a:t>
            </a: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  $.LC0, %</a:t>
            </a:r>
            <a:r>
              <a:rPr lang="en-US" sz="11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edi</a:t>
            </a:r>
            <a:b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</a:t>
            </a:r>
            <a:r>
              <a:rPr lang="en-US" sz="11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movl</a:t>
            </a: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  $0, %</a:t>
            </a:r>
            <a:r>
              <a:rPr lang="en-US" sz="11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eax</a:t>
            </a:r>
            <a:b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call    </a:t>
            </a:r>
            <a:r>
              <a:rPr lang="en-US" sz="11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printf</a:t>
            </a:r>
            <a:b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</a:t>
            </a:r>
            <a:r>
              <a:rPr lang="en-US" sz="11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popq</a:t>
            </a: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  %</a:t>
            </a:r>
            <a:r>
              <a:rPr lang="en-US" sz="11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rbp</a:t>
            </a:r>
            <a:b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</a:br>
            <a:r>
              <a:rPr lang="en-US" sz="1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ret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Linker</a:t>
            </a:r>
          </a:p>
        </p:txBody>
      </p:sp>
      <p:sp>
        <p:nvSpPr>
          <p:cNvPr id="19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buClrTx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Finally,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gcc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compiler driver calls linker (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Courier New" pitchFamily="49" charset="0"/>
              </a:rPr>
              <a:t>ld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) to generate executable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Merges </a:t>
            </a:r>
            <a:r>
              <a:rPr lang="en-US">
                <a:latin typeface="Arial" charset="0"/>
                <a:ea typeface="DejaVu LGC Sans" charset="0"/>
                <a:cs typeface="DejaVu LGC Sans" charset="0"/>
              </a:rPr>
              <a:t>multiple (.</a:t>
            </a:r>
            <a:r>
              <a:rPr lang="en-US" dirty="0">
                <a:latin typeface="Courier New" pitchFamily="49" charset="0"/>
                <a:ea typeface="DejaVu LGC Sans" charset="0"/>
                <a:cs typeface="DejaVu LGC Sans" charset="0"/>
              </a:rPr>
              <a:t>o</a:t>
            </a: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) object files into a single executable program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Copies library object code and data into executable (e.g. </a:t>
            </a:r>
            <a:r>
              <a:rPr lang="en-US" dirty="0" err="1">
                <a:latin typeface="Courier New" pitchFamily="49" charset="0"/>
                <a:ea typeface="DejaVu LGC Sans" charset="0"/>
                <a:cs typeface="Courier New" pitchFamily="49" charset="0"/>
              </a:rPr>
              <a:t>printf</a:t>
            </a: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)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Relocates relative positions in library and object files to absolute ones in final executable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222375" y="5373687"/>
            <a:ext cx="2971800" cy="363538"/>
          </a:xfrm>
          <a:prstGeom prst="rect">
            <a:avLst/>
          </a:prstGeom>
          <a:solidFill>
            <a:srgbClr val="00FFFF"/>
          </a:solidFill>
          <a:ln w="2844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Linker (ld)</a:t>
            </a:r>
            <a:r>
              <a:rPr lang="ar-SA" sz="1800" b="1">
                <a:solidFill>
                  <a:srgbClr val="000066"/>
                </a:solidFill>
                <a:latin typeface="Arial" charset="0"/>
                <a:cs typeface="Arial" charset="0"/>
              </a:rPr>
              <a:t>‏</a:t>
            </a:r>
            <a:endParaRPr lang="en-US" sz="1800" b="1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429000" y="4572000"/>
            <a:ext cx="592138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a.o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693988" y="6146800"/>
            <a:ext cx="317500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p</a:t>
            </a: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3736975" y="4992687"/>
            <a:ext cx="1588" cy="381000"/>
          </a:xfrm>
          <a:prstGeom prst="line">
            <a:avLst/>
          </a:prstGeom>
          <a:noFill/>
          <a:ln w="2844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2838450" y="5765800"/>
            <a:ext cx="1588" cy="381000"/>
          </a:xfrm>
          <a:prstGeom prst="line">
            <a:avLst/>
          </a:prstGeom>
          <a:noFill/>
          <a:ln w="2844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013075" y="6146800"/>
            <a:ext cx="4543425" cy="3667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1946275" y="4992687"/>
            <a:ext cx="1588" cy="381000"/>
          </a:xfrm>
          <a:prstGeom prst="line">
            <a:avLst/>
          </a:prstGeom>
          <a:noFill/>
          <a:ln w="2844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649413" y="4625975"/>
            <a:ext cx="593725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m.o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5822950" y="4572000"/>
            <a:ext cx="1625600" cy="64293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Libraries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libc.a</a:t>
            </a:r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4171950" y="4938712"/>
            <a:ext cx="1673225" cy="434975"/>
          </a:xfrm>
          <a:prstGeom prst="line">
            <a:avLst/>
          </a:prstGeom>
          <a:noFill/>
          <a:ln w="2844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3579813" y="6146800"/>
            <a:ext cx="184150" cy="366712"/>
          </a:xfrm>
          <a:prstGeom prst="rect">
            <a:avLst/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3151188" y="6146800"/>
            <a:ext cx="4295775" cy="368300"/>
          </a:xfrm>
          <a:prstGeom prst="rect">
            <a:avLst/>
          </a:prstGeom>
          <a:noFill/>
          <a:ln w="25560" cap="sq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This is the executable program</a:t>
            </a:r>
          </a:p>
        </p:txBody>
      </p:sp>
      <p:sp>
        <p:nvSpPr>
          <p:cNvPr id="17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Linker (static)</a:t>
            </a:r>
          </a:p>
        </p:txBody>
      </p:sp>
      <p:sp>
        <p:nvSpPr>
          <p:cNvPr id="19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buClrTx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Resolves external references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i="1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External reference</a:t>
            </a: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: reference to a symbol defined in another object file (e.g. </a:t>
            </a:r>
            <a:r>
              <a:rPr lang="en-US" dirty="0" err="1">
                <a:latin typeface="Courier New" pitchFamily="49" charset="0"/>
                <a:ea typeface="DejaVu LGC Sans" charset="0"/>
                <a:cs typeface="Courier New" pitchFamily="49" charset="0"/>
              </a:rPr>
              <a:t>printf</a:t>
            </a: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)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Updates all references to these symbols to reflect their new positions.</a:t>
            </a:r>
          </a:p>
          <a:p>
            <a:pPr lvl="2" indent="-234950" eaLnBrk="1" hangingPunct="1">
              <a:lnSpc>
                <a:spcPct val="107000"/>
              </a:lnSpc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References in both code and data</a:t>
            </a:r>
          </a:p>
          <a:p>
            <a:pPr marL="1371600" lvl="3" indent="0" eaLnBrk="1" hangingPunct="1">
              <a:lnSpc>
                <a:spcPct val="100000"/>
              </a:lnSpc>
              <a:buClrTx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 err="1">
                <a:latin typeface="Courier New" pitchFamily="49" charset="0"/>
                <a:ea typeface="DejaVu LGC Sans" charset="0"/>
                <a:cs typeface="DejaVu LGC Sans" charset="0"/>
              </a:rPr>
              <a:t>printf</a:t>
            </a:r>
            <a:r>
              <a:rPr lang="en-US" dirty="0">
                <a:latin typeface="Courier New" pitchFamily="49" charset="0"/>
                <a:ea typeface="DejaVu LGC Sans" charset="0"/>
                <a:cs typeface="DejaVu LGC Sans" charset="0"/>
              </a:rPr>
              <a:t>();    /* reference to symbol </a:t>
            </a:r>
            <a:r>
              <a:rPr lang="en-US" dirty="0" err="1">
                <a:latin typeface="Courier New" pitchFamily="49" charset="0"/>
                <a:ea typeface="DejaVu LGC Sans" charset="0"/>
                <a:cs typeface="DejaVu LGC Sans" charset="0"/>
              </a:rPr>
              <a:t>printf</a:t>
            </a:r>
            <a:r>
              <a:rPr lang="en-US" dirty="0">
                <a:latin typeface="Courier New" pitchFamily="49" charset="0"/>
                <a:ea typeface="DejaVu LGC Sans" charset="0"/>
                <a:cs typeface="DejaVu LGC Sans" charset="0"/>
              </a:rPr>
              <a:t> */</a:t>
            </a:r>
          </a:p>
          <a:p>
            <a:pPr marL="1371600" lvl="3" indent="0" eaLnBrk="1" hangingPunct="1">
              <a:lnSpc>
                <a:spcPct val="100000"/>
              </a:lnSpc>
              <a:buClrTx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 err="1">
                <a:latin typeface="Courier New" pitchFamily="49" charset="0"/>
                <a:ea typeface="DejaVu LGC Sans" charset="0"/>
                <a:cs typeface="DejaVu LGC Sans" charset="0"/>
              </a:rPr>
              <a:t>int</a:t>
            </a:r>
            <a:r>
              <a:rPr lang="en-US" dirty="0">
                <a:latin typeface="Courier New" pitchFamily="49" charset="0"/>
                <a:ea typeface="DejaVu LGC Sans" charset="0"/>
                <a:cs typeface="DejaVu LGC Sans" charset="0"/>
              </a:rPr>
              <a:t> *</a:t>
            </a:r>
            <a:r>
              <a:rPr lang="en-US" dirty="0" err="1">
                <a:latin typeface="Courier New" pitchFamily="49" charset="0"/>
                <a:ea typeface="DejaVu LGC Sans" charset="0"/>
                <a:cs typeface="DejaVu LGC Sans" charset="0"/>
              </a:rPr>
              <a:t>xp</a:t>
            </a:r>
            <a:r>
              <a:rPr lang="en-US" dirty="0">
                <a:latin typeface="Courier New" pitchFamily="49" charset="0"/>
                <a:ea typeface="DejaVu LGC Sans" charset="0"/>
                <a:cs typeface="DejaVu LGC Sans" charset="0"/>
              </a:rPr>
              <a:t>=&amp;x;  /* reference to symbol x */</a:t>
            </a:r>
          </a:p>
        </p:txBody>
      </p:sp>
    </p:spTree>
    <p:extLst>
      <p:ext uri="{BB962C8B-B14F-4D97-AF65-F5344CB8AC3E}">
        <p14:creationId xmlns:p14="http://schemas.microsoft.com/office/powerpoint/2010/main" val="24653907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Benefits of linking</a:t>
            </a:r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Modularity and space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Program can be written as a collection of smaller source files, rather than one monolithic mass.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Compilation efficiency</a:t>
            </a:r>
          </a:p>
          <a:p>
            <a:pPr lvl="2" indent="-234950" eaLnBrk="1" hangingPunct="1">
              <a:lnSpc>
                <a:spcPct val="107000"/>
              </a:lnSpc>
              <a:spcBef>
                <a:spcPts val="225"/>
              </a:spcBef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>
                <a:solidFill>
                  <a:srgbClr val="000099"/>
                </a:solidFill>
                <a:latin typeface="Arial" charset="0"/>
                <a:ea typeface="DejaVu LGC Sans" charset="0"/>
                <a:cs typeface="DejaVu LGC Sans" charset="0"/>
              </a:rPr>
              <a:t>Change one source file, compile, and then </a:t>
            </a:r>
            <a:r>
              <a:rPr lang="en-US" sz="1800" b="1" dirty="0" err="1">
                <a:solidFill>
                  <a:srgbClr val="000099"/>
                </a:solidFill>
                <a:latin typeface="Arial" charset="0"/>
                <a:ea typeface="DejaVu LGC Sans" charset="0"/>
                <a:cs typeface="DejaVu LGC Sans" charset="0"/>
              </a:rPr>
              <a:t>relink</a:t>
            </a:r>
            <a:r>
              <a:rPr lang="en-US" sz="1800" b="1" dirty="0">
                <a:solidFill>
                  <a:srgbClr val="000099"/>
                </a:solidFill>
                <a:latin typeface="Arial" charset="0"/>
                <a:ea typeface="DejaVu LGC Sans" charset="0"/>
                <a:cs typeface="DejaVu LGC Sans" charset="0"/>
              </a:rPr>
              <a:t>.</a:t>
            </a:r>
          </a:p>
          <a:p>
            <a:pPr lvl="2" indent="-234950" eaLnBrk="1" hangingPunct="1">
              <a:lnSpc>
                <a:spcPct val="107000"/>
              </a:lnSpc>
              <a:spcBef>
                <a:spcPts val="225"/>
              </a:spcBef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>
                <a:solidFill>
                  <a:srgbClr val="000099"/>
                </a:solidFill>
                <a:latin typeface="Arial" charset="0"/>
                <a:ea typeface="DejaVu LGC Sans" charset="0"/>
                <a:cs typeface="DejaVu LGC Sans" charset="0"/>
              </a:rPr>
              <a:t>No need to recompile other source files.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Can build libraries of common functions (more on this later)</a:t>
            </a:r>
            <a:r>
              <a:rPr lang="ar-SA" dirty="0">
                <a:latin typeface="Arial" charset="0"/>
                <a:cs typeface="Arial" charset="0"/>
              </a:rPr>
              <a:t>‏</a:t>
            </a:r>
            <a:endParaRPr lang="en-US" dirty="0">
              <a:latin typeface="Arial" charset="0"/>
              <a:cs typeface="Arial" charset="0"/>
            </a:endParaRPr>
          </a:p>
          <a:p>
            <a:pPr lvl="2" indent="-234950" eaLnBrk="1" hangingPunct="1">
              <a:lnSpc>
                <a:spcPct val="107000"/>
              </a:lnSpc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e.g., Math library, standard C library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Box 2"/>
          <p:cNvSpPr txBox="1">
            <a:spLocks noGrp="1" noChangeArrowheads="1"/>
          </p:cNvSpPr>
          <p:nvPr>
            <p:ph idx="1"/>
          </p:nvPr>
        </p:nvSpPr>
        <p:spPr bwMode="auto">
          <a:xfrm>
            <a:off x="290513" y="1220789"/>
            <a:ext cx="8285162" cy="49514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Compiler driver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(cc or </a:t>
            </a:r>
            <a:r>
              <a:rPr lang="en-US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gcc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) coordinates all steps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Invokes preprocessor (</a:t>
            </a:r>
            <a:r>
              <a:rPr lang="en-US" sz="20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cpp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), compiler (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cc1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), assembler (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as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),  and linker (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ld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).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Passes command line arguments to appropriate phases 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066800" y="6172200"/>
            <a:ext cx="7184019" cy="343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CCCCFF"/>
                </a:solidFill>
                <a:latin typeface="Arial" charset="0"/>
                <a:ea typeface="DejaVu LGC Sans" charset="0"/>
                <a:cs typeface="DejaVu LGC Sans" charset="0"/>
              </a:rPr>
              <a:t>http://thefengs.com/wuchang/courses/cs201/class/03/hello.static</a:t>
            </a:r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1143000" y="4191000"/>
            <a:ext cx="1143000" cy="99060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360" cap="sq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rgbClr val="C0C0C0"/>
            </a:extrusionClr>
          </a:sp3d>
        </p:spPr>
        <p:txBody>
          <a:bodyPr wrap="none" lIns="90000" tIns="46800" rIns="90000" bIns="46800" anchor="ctr">
            <a:flatTx/>
          </a:bodyPr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Pre-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processor</a:t>
            </a:r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3124200" y="4191000"/>
            <a:ext cx="1143000" cy="99060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360" cap="sq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rgbClr val="C0C0C0"/>
            </a:extrusionClr>
          </a:sp3d>
        </p:spPr>
        <p:txBody>
          <a:bodyPr wrap="none" lIns="90000" tIns="46800" rIns="90000" bIns="46800" anchor="ctr">
            <a:flatTx/>
          </a:bodyPr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Compiler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6705600" y="4191000"/>
            <a:ext cx="1143000" cy="99060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360" cap="sq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rgbClr val="C0C0C0"/>
            </a:extrusionClr>
          </a:sp3d>
        </p:spPr>
        <p:txBody>
          <a:bodyPr wrap="none" lIns="90000" tIns="46800" rIns="90000" bIns="46800" anchor="ctr">
            <a:flatTx/>
          </a:bodyPr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Linker</a:t>
            </a: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auto">
          <a:xfrm>
            <a:off x="4876800" y="4191000"/>
            <a:ext cx="1143000" cy="99060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360" cap="sq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rgbClr val="C0C0C0"/>
            </a:extrusionClr>
          </a:sp3d>
        </p:spPr>
        <p:txBody>
          <a:bodyPr wrap="none" lIns="90000" tIns="46800" rIns="90000" bIns="46800" anchor="ctr">
            <a:flatTx/>
          </a:bodyPr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Assembler</a:t>
            </a:r>
          </a:p>
        </p:txBody>
      </p:sp>
      <p:cxnSp>
        <p:nvCxnSpPr>
          <p:cNvPr id="13320" name="AutoShape 8"/>
          <p:cNvCxnSpPr>
            <a:cxnSpLocks noChangeShapeType="1"/>
            <a:stCxn id="13316" idx="3"/>
            <a:endCxn id="13317" idx="1"/>
          </p:cNvCxnSpPr>
          <p:nvPr/>
        </p:nvCxnSpPr>
        <p:spPr bwMode="auto">
          <a:xfrm>
            <a:off x="2286000" y="4686300"/>
            <a:ext cx="838200" cy="1588"/>
          </a:xfrm>
          <a:prstGeom prst="straightConnector1">
            <a:avLst/>
          </a:prstGeom>
          <a:noFill/>
          <a:ln w="2844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3321" name="AutoShape 9"/>
          <p:cNvCxnSpPr>
            <a:cxnSpLocks noChangeShapeType="1"/>
            <a:stCxn id="13317" idx="3"/>
            <a:endCxn id="13319" idx="1"/>
          </p:cNvCxnSpPr>
          <p:nvPr/>
        </p:nvCxnSpPr>
        <p:spPr bwMode="auto">
          <a:xfrm>
            <a:off x="4267200" y="4686300"/>
            <a:ext cx="609600" cy="1588"/>
          </a:xfrm>
          <a:prstGeom prst="straightConnector1">
            <a:avLst/>
          </a:prstGeom>
          <a:noFill/>
          <a:ln w="2844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3322" name="AutoShape 10"/>
          <p:cNvCxnSpPr>
            <a:cxnSpLocks noChangeShapeType="1"/>
            <a:stCxn id="13319" idx="3"/>
            <a:endCxn id="13318" idx="1"/>
          </p:cNvCxnSpPr>
          <p:nvPr/>
        </p:nvCxnSpPr>
        <p:spPr bwMode="auto">
          <a:xfrm>
            <a:off x="6019800" y="4686300"/>
            <a:ext cx="685800" cy="1588"/>
          </a:xfrm>
          <a:prstGeom prst="straightConnector1">
            <a:avLst/>
          </a:prstGeom>
          <a:noFill/>
          <a:ln w="2844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457200" y="4724400"/>
            <a:ext cx="685800" cy="1588"/>
          </a:xfrm>
          <a:prstGeom prst="line">
            <a:avLst/>
          </a:prstGeom>
          <a:noFill/>
          <a:ln w="2844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7848600" y="4724400"/>
            <a:ext cx="838200" cy="1588"/>
          </a:xfrm>
          <a:prstGeom prst="line">
            <a:avLst/>
          </a:prstGeom>
          <a:noFill/>
          <a:ln w="2844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379413" y="5181600"/>
            <a:ext cx="766762" cy="45878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Program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Source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2286000" y="5181600"/>
            <a:ext cx="758825" cy="45878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Modified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Source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4184650" y="5181600"/>
            <a:ext cx="841375" cy="45878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Assembly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Code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6005513" y="5181600"/>
            <a:ext cx="622300" cy="45878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Object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Code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7772400" y="5181600"/>
            <a:ext cx="938213" cy="45878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Executable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Code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419100" y="4449763"/>
            <a:ext cx="622300" cy="276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hello.c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2324100" y="4449763"/>
            <a:ext cx="579438" cy="276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hello.i</a:t>
            </a: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4229100" y="4449763"/>
            <a:ext cx="622300" cy="276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hello.s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5999163" y="4449763"/>
            <a:ext cx="631825" cy="276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hello.o</a:t>
            </a:r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7878763" y="4449763"/>
            <a:ext cx="906315" cy="27918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dirty="0" err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hello.static</a:t>
            </a:r>
            <a:endParaRPr lang="en-US" sz="1200" dirty="0">
              <a:solidFill>
                <a:srgbClr val="000066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  <p:sp>
        <p:nvSpPr>
          <p:cNvPr id="2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Summary of compilation process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657600" y="1016051"/>
            <a:ext cx="5334000" cy="1751013"/>
            <a:chOff x="3657600" y="1016051"/>
            <a:chExt cx="5334000" cy="1751013"/>
          </a:xfrm>
        </p:grpSpPr>
        <p:sp>
          <p:nvSpPr>
            <p:cNvPr id="18434" name="Line 2"/>
            <p:cNvSpPr>
              <a:spLocks noChangeShapeType="1"/>
            </p:cNvSpPr>
            <p:nvPr/>
          </p:nvSpPr>
          <p:spPr bwMode="auto">
            <a:xfrm>
              <a:off x="4343400" y="1320851"/>
              <a:ext cx="1588" cy="3810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35" name="Rectangle 3"/>
            <p:cNvSpPr>
              <a:spLocks noChangeArrowheads="1"/>
            </p:cNvSpPr>
            <p:nvPr/>
          </p:nvSpPr>
          <p:spPr bwMode="auto">
            <a:xfrm>
              <a:off x="3657600" y="1690739"/>
              <a:ext cx="1371600" cy="363537"/>
            </a:xfrm>
            <a:prstGeom prst="rect">
              <a:avLst/>
            </a:prstGeom>
            <a:solidFill>
              <a:srgbClr val="00FFFF"/>
            </a:solidFill>
            <a:ln w="2844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360" tIns="44280" rIns="90360" bIns="442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Compile</a:t>
              </a:r>
            </a:p>
          </p:txBody>
        </p:sp>
        <p:sp>
          <p:nvSpPr>
            <p:cNvPr id="18436" name="Text Box 4"/>
            <p:cNvSpPr txBox="1">
              <a:spLocks noChangeArrowheads="1"/>
            </p:cNvSpPr>
            <p:nvPr/>
          </p:nvSpPr>
          <p:spPr bwMode="auto">
            <a:xfrm>
              <a:off x="3808413" y="1016051"/>
              <a:ext cx="1003300" cy="368300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atoi.c</a:t>
              </a:r>
            </a:p>
          </p:txBody>
        </p:sp>
        <p:sp>
          <p:nvSpPr>
            <p:cNvPr id="18437" name="Text Box 5"/>
            <p:cNvSpPr txBox="1">
              <a:spLocks noChangeArrowheads="1"/>
            </p:cNvSpPr>
            <p:nvPr/>
          </p:nvSpPr>
          <p:spPr bwMode="auto">
            <a:xfrm>
              <a:off x="3992563" y="2387651"/>
              <a:ext cx="1003300" cy="368300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atoi.o</a:t>
              </a:r>
            </a:p>
          </p:txBody>
        </p:sp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5334000" y="1690739"/>
              <a:ext cx="1371600" cy="363537"/>
            </a:xfrm>
            <a:prstGeom prst="rect">
              <a:avLst/>
            </a:prstGeom>
            <a:solidFill>
              <a:srgbClr val="00FFFF"/>
            </a:solidFill>
            <a:ln w="2844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360" tIns="44280" rIns="90360" bIns="442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Compile</a:t>
              </a:r>
            </a:p>
          </p:txBody>
        </p:sp>
        <p:sp>
          <p:nvSpPr>
            <p:cNvPr id="18439" name="Text Box 7"/>
            <p:cNvSpPr txBox="1">
              <a:spLocks noChangeArrowheads="1"/>
            </p:cNvSpPr>
            <p:nvPr/>
          </p:nvSpPr>
          <p:spPr bwMode="auto">
            <a:xfrm>
              <a:off x="5330825" y="1016051"/>
              <a:ext cx="1277938" cy="368300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printf.c</a:t>
              </a:r>
            </a:p>
          </p:txBody>
        </p:sp>
        <p:sp>
          <p:nvSpPr>
            <p:cNvPr id="18440" name="Text Box 8"/>
            <p:cNvSpPr txBox="1">
              <a:spLocks noChangeArrowheads="1"/>
            </p:cNvSpPr>
            <p:nvPr/>
          </p:nvSpPr>
          <p:spPr bwMode="auto">
            <a:xfrm>
              <a:off x="5351463" y="2387651"/>
              <a:ext cx="1277937" cy="368300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printf.o</a:t>
              </a:r>
            </a:p>
          </p:txBody>
        </p:sp>
        <p:sp>
          <p:nvSpPr>
            <p:cNvPr id="18441" name="Line 9"/>
            <p:cNvSpPr>
              <a:spLocks noChangeShapeType="1"/>
            </p:cNvSpPr>
            <p:nvPr/>
          </p:nvSpPr>
          <p:spPr bwMode="auto">
            <a:xfrm>
              <a:off x="6019800" y="1320851"/>
              <a:ext cx="1588" cy="3810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42" name="Line 10"/>
            <p:cNvSpPr>
              <a:spLocks noChangeShapeType="1"/>
            </p:cNvSpPr>
            <p:nvPr/>
          </p:nvSpPr>
          <p:spPr bwMode="auto">
            <a:xfrm>
              <a:off x="4343400" y="2082851"/>
              <a:ext cx="1588" cy="3810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43" name="Line 11"/>
            <p:cNvSpPr>
              <a:spLocks noChangeShapeType="1"/>
            </p:cNvSpPr>
            <p:nvPr/>
          </p:nvSpPr>
          <p:spPr bwMode="auto">
            <a:xfrm>
              <a:off x="6019800" y="2082851"/>
              <a:ext cx="1588" cy="3810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48" name="Text Box 16"/>
            <p:cNvSpPr txBox="1">
              <a:spLocks noChangeArrowheads="1"/>
            </p:cNvSpPr>
            <p:nvPr/>
          </p:nvSpPr>
          <p:spPr bwMode="auto">
            <a:xfrm>
              <a:off x="6934200" y="1560564"/>
              <a:ext cx="436563" cy="460375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...</a:t>
              </a:r>
            </a:p>
          </p:txBody>
        </p:sp>
        <p:sp>
          <p:nvSpPr>
            <p:cNvPr id="18449" name="Rectangle 17"/>
            <p:cNvSpPr>
              <a:spLocks noChangeArrowheads="1"/>
            </p:cNvSpPr>
            <p:nvPr/>
          </p:nvSpPr>
          <p:spPr bwMode="auto">
            <a:xfrm>
              <a:off x="7620000" y="1701851"/>
              <a:ext cx="1371600" cy="363538"/>
            </a:xfrm>
            <a:prstGeom prst="rect">
              <a:avLst/>
            </a:prstGeom>
            <a:solidFill>
              <a:srgbClr val="00FFFF"/>
            </a:solidFill>
            <a:ln w="2844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360" tIns="44280" rIns="90360" bIns="442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Compile</a:t>
              </a:r>
            </a:p>
          </p:txBody>
        </p:sp>
        <p:sp>
          <p:nvSpPr>
            <p:cNvPr id="18450" name="Text Box 18"/>
            <p:cNvSpPr txBox="1">
              <a:spLocks noChangeArrowheads="1"/>
            </p:cNvSpPr>
            <p:nvPr/>
          </p:nvSpPr>
          <p:spPr bwMode="auto">
            <a:xfrm>
              <a:off x="7620000" y="1027164"/>
              <a:ext cx="1277938" cy="368300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random.c</a:t>
              </a:r>
            </a:p>
          </p:txBody>
        </p:sp>
        <p:sp>
          <p:nvSpPr>
            <p:cNvPr id="18451" name="Text Box 19"/>
            <p:cNvSpPr txBox="1">
              <a:spLocks noChangeArrowheads="1"/>
            </p:cNvSpPr>
            <p:nvPr/>
          </p:nvSpPr>
          <p:spPr bwMode="auto">
            <a:xfrm>
              <a:off x="7639050" y="2398764"/>
              <a:ext cx="1277938" cy="368300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random.o</a:t>
              </a:r>
            </a:p>
          </p:txBody>
        </p:sp>
        <p:sp>
          <p:nvSpPr>
            <p:cNvPr id="18452" name="Line 20"/>
            <p:cNvSpPr>
              <a:spLocks noChangeShapeType="1"/>
            </p:cNvSpPr>
            <p:nvPr/>
          </p:nvSpPr>
          <p:spPr bwMode="auto">
            <a:xfrm>
              <a:off x="8305800" y="1331964"/>
              <a:ext cx="1588" cy="3810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53" name="Line 21"/>
            <p:cNvSpPr>
              <a:spLocks noChangeShapeType="1"/>
            </p:cNvSpPr>
            <p:nvPr/>
          </p:nvSpPr>
          <p:spPr bwMode="auto">
            <a:xfrm>
              <a:off x="8305800" y="2093964"/>
              <a:ext cx="1588" cy="3810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114800" y="2703564"/>
            <a:ext cx="5362395" cy="1464793"/>
            <a:chOff x="4114800" y="2703564"/>
            <a:chExt cx="5362395" cy="1464793"/>
          </a:xfrm>
        </p:grpSpPr>
        <p:sp>
          <p:nvSpPr>
            <p:cNvPr id="18444" name="Line 12"/>
            <p:cNvSpPr>
              <a:spLocks noChangeShapeType="1"/>
            </p:cNvSpPr>
            <p:nvPr/>
          </p:nvSpPr>
          <p:spPr bwMode="auto">
            <a:xfrm>
              <a:off x="6019800" y="2765476"/>
              <a:ext cx="1588" cy="471488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46" name="Line 14"/>
            <p:cNvSpPr>
              <a:spLocks noChangeShapeType="1"/>
            </p:cNvSpPr>
            <p:nvPr/>
          </p:nvSpPr>
          <p:spPr bwMode="auto">
            <a:xfrm flipH="1">
              <a:off x="6911975" y="2703564"/>
              <a:ext cx="1339850" cy="4572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47" name="Rectangle 15"/>
            <p:cNvSpPr>
              <a:spLocks noChangeArrowheads="1"/>
            </p:cNvSpPr>
            <p:nvPr/>
          </p:nvSpPr>
          <p:spPr bwMode="auto">
            <a:xfrm>
              <a:off x="4876800" y="3236964"/>
              <a:ext cx="2971800" cy="363537"/>
            </a:xfrm>
            <a:prstGeom prst="rect">
              <a:avLst/>
            </a:prstGeom>
            <a:solidFill>
              <a:srgbClr val="00FFFF"/>
            </a:solidFill>
            <a:ln w="2844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360" tIns="44280" rIns="90360" bIns="442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Archiver (ar)</a:t>
              </a:r>
              <a:r>
                <a:rPr lang="ar-SA" sz="1800" b="1">
                  <a:solidFill>
                    <a:srgbClr val="000066"/>
                  </a:solidFill>
                  <a:latin typeface="Arial" charset="0"/>
                  <a:cs typeface="Arial" charset="0"/>
                </a:rPr>
                <a:t>‏</a:t>
              </a:r>
              <a:endParaRPr lang="en-US" sz="1800" b="1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454" name="Line 22"/>
            <p:cNvSpPr>
              <a:spLocks noChangeShapeType="1"/>
            </p:cNvSpPr>
            <p:nvPr/>
          </p:nvSpPr>
          <p:spPr bwMode="auto">
            <a:xfrm>
              <a:off x="4343400" y="2703564"/>
              <a:ext cx="1219200" cy="4572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55" name="Text Box 23"/>
            <p:cNvSpPr txBox="1">
              <a:spLocks noChangeArrowheads="1"/>
            </p:cNvSpPr>
            <p:nvPr/>
          </p:nvSpPr>
          <p:spPr bwMode="auto">
            <a:xfrm>
              <a:off x="4114800" y="3581400"/>
              <a:ext cx="5362395" cy="586957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squar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="1" dirty="0" err="1">
                  <a:solidFill>
                    <a:srgbClr val="FF0000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ar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 </a:t>
              </a:r>
              <a:r>
                <a:rPr lang="en-US" sz="1600" b="1" dirty="0" err="1">
                  <a:solidFill>
                    <a:srgbClr val="FF0000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rs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 </a:t>
              </a:r>
              <a:r>
                <a:rPr lang="en-US" sz="1600" b="1" dirty="0" err="1">
                  <a:solidFill>
                    <a:srgbClr val="FF0000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libc.a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 </a:t>
              </a:r>
              <a:r>
                <a:rPr lang="en-US" sz="1600" b="1" dirty="0" err="1">
                  <a:solidFill>
                    <a:srgbClr val="FF0000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atoi.o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 </a:t>
              </a:r>
              <a:r>
                <a:rPr lang="en-US" sz="1600" b="1" dirty="0" err="1">
                  <a:solidFill>
                    <a:srgbClr val="FF0000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printf.o</a:t>
              </a:r>
              <a:r>
                <a:rPr lang="en-US" sz="1600" b="1" dirty="0">
                  <a:solidFill>
                    <a:srgbClr val="FF0000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 … </a:t>
              </a:r>
              <a:r>
                <a:rPr lang="en-US" sz="1600" b="1" dirty="0" err="1">
                  <a:solidFill>
                    <a:srgbClr val="FF0000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random</a:t>
              </a:r>
              <a:r>
                <a:rPr lang="en-US" sz="1600" b="1" err="1">
                  <a:solidFill>
                    <a:srgbClr val="FF0000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.</a:t>
              </a:r>
              <a:r>
                <a:rPr lang="en-US" sz="1600" b="1">
                  <a:solidFill>
                    <a:srgbClr val="FF0000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o</a:t>
              </a:r>
            </a:p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600" b="1">
                  <a:solidFill>
                    <a:srgbClr val="FF0000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ranlib libc.a</a:t>
              </a:r>
              <a:endParaRPr lang="en-US" sz="1600" b="1" dirty="0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DejaVu LGC Sans" charset="0"/>
              </a:endParaRPr>
            </a:p>
          </p:txBody>
        </p:sp>
      </p:grpSp>
      <p:sp>
        <p:nvSpPr>
          <p:cNvPr id="28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Creating and using static libraries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95647" y="3416351"/>
            <a:ext cx="3048000" cy="1739900"/>
            <a:chOff x="395647" y="3416351"/>
            <a:chExt cx="3048000" cy="1739900"/>
          </a:xfrm>
        </p:grpSpPr>
        <p:sp>
          <p:nvSpPr>
            <p:cNvPr id="27" name="Line 2"/>
            <p:cNvSpPr>
              <a:spLocks noChangeShapeType="1"/>
            </p:cNvSpPr>
            <p:nvPr/>
          </p:nvSpPr>
          <p:spPr bwMode="auto">
            <a:xfrm>
              <a:off x="1081447" y="3721151"/>
              <a:ext cx="1588" cy="3810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Rectangle 3"/>
            <p:cNvSpPr>
              <a:spLocks noChangeArrowheads="1"/>
            </p:cNvSpPr>
            <p:nvPr/>
          </p:nvSpPr>
          <p:spPr bwMode="auto">
            <a:xfrm>
              <a:off x="395647" y="4091039"/>
              <a:ext cx="1371600" cy="363537"/>
            </a:xfrm>
            <a:prstGeom prst="rect">
              <a:avLst/>
            </a:prstGeom>
            <a:solidFill>
              <a:srgbClr val="00FFFF"/>
            </a:solidFill>
            <a:ln w="2844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360" tIns="44280" rIns="90360" bIns="442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Compile</a:t>
              </a:r>
            </a:p>
          </p:txBody>
        </p:sp>
        <p:sp>
          <p:nvSpPr>
            <p:cNvPr id="30" name="Text Box 4"/>
            <p:cNvSpPr txBox="1">
              <a:spLocks noChangeArrowheads="1"/>
            </p:cNvSpPr>
            <p:nvPr/>
          </p:nvSpPr>
          <p:spPr bwMode="auto">
            <a:xfrm>
              <a:off x="700447" y="3416351"/>
              <a:ext cx="728663" cy="368300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p1.c</a:t>
              </a:r>
            </a:p>
          </p:txBody>
        </p:sp>
        <p:sp>
          <p:nvSpPr>
            <p:cNvPr id="31" name="Text Box 5"/>
            <p:cNvSpPr txBox="1">
              <a:spLocks noChangeArrowheads="1"/>
            </p:cNvSpPr>
            <p:nvPr/>
          </p:nvSpPr>
          <p:spPr bwMode="auto">
            <a:xfrm>
              <a:off x="732197" y="4787951"/>
              <a:ext cx="728663" cy="368300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p1.o</a:t>
              </a:r>
            </a:p>
          </p:txBody>
        </p:sp>
        <p:sp>
          <p:nvSpPr>
            <p:cNvPr id="32" name="Rectangle 6"/>
            <p:cNvSpPr>
              <a:spLocks noChangeArrowheads="1"/>
            </p:cNvSpPr>
            <p:nvPr/>
          </p:nvSpPr>
          <p:spPr bwMode="auto">
            <a:xfrm>
              <a:off x="2072047" y="4091039"/>
              <a:ext cx="1371600" cy="363537"/>
            </a:xfrm>
            <a:prstGeom prst="rect">
              <a:avLst/>
            </a:prstGeom>
            <a:solidFill>
              <a:srgbClr val="00FFFF"/>
            </a:solidFill>
            <a:ln w="2844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360" tIns="44280" rIns="90360" bIns="442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Compile</a:t>
              </a:r>
            </a:p>
          </p:txBody>
        </p:sp>
        <p:sp>
          <p:nvSpPr>
            <p:cNvPr id="33" name="Text Box 7"/>
            <p:cNvSpPr txBox="1">
              <a:spLocks noChangeArrowheads="1"/>
            </p:cNvSpPr>
            <p:nvPr/>
          </p:nvSpPr>
          <p:spPr bwMode="auto">
            <a:xfrm>
              <a:off x="2408597" y="3416351"/>
              <a:ext cx="728663" cy="368300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 dirty="0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p2.c</a:t>
              </a:r>
            </a:p>
          </p:txBody>
        </p:sp>
        <p:sp>
          <p:nvSpPr>
            <p:cNvPr id="34" name="Text Box 8"/>
            <p:cNvSpPr txBox="1">
              <a:spLocks noChangeArrowheads="1"/>
            </p:cNvSpPr>
            <p:nvPr/>
          </p:nvSpPr>
          <p:spPr bwMode="auto">
            <a:xfrm>
              <a:off x="2408597" y="4787951"/>
              <a:ext cx="728663" cy="368300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p2.o</a:t>
              </a:r>
            </a:p>
          </p:txBody>
        </p:sp>
        <p:sp>
          <p:nvSpPr>
            <p:cNvPr id="35" name="Line 9"/>
            <p:cNvSpPr>
              <a:spLocks noChangeShapeType="1"/>
            </p:cNvSpPr>
            <p:nvPr/>
          </p:nvSpPr>
          <p:spPr bwMode="auto">
            <a:xfrm>
              <a:off x="2757847" y="3721151"/>
              <a:ext cx="1588" cy="3810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10"/>
            <p:cNvSpPr>
              <a:spLocks noChangeShapeType="1"/>
            </p:cNvSpPr>
            <p:nvPr/>
          </p:nvSpPr>
          <p:spPr bwMode="auto">
            <a:xfrm>
              <a:off x="1081447" y="4483151"/>
              <a:ext cx="1588" cy="3810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11"/>
            <p:cNvSpPr>
              <a:spLocks noChangeShapeType="1"/>
            </p:cNvSpPr>
            <p:nvPr/>
          </p:nvSpPr>
          <p:spPr bwMode="auto">
            <a:xfrm>
              <a:off x="2757847" y="4483151"/>
              <a:ext cx="1588" cy="3810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56" name="Line 24"/>
          <p:cNvSpPr>
            <a:spLocks noChangeShapeType="1"/>
          </p:cNvSpPr>
          <p:nvPr/>
        </p:nvSpPr>
        <p:spPr bwMode="auto">
          <a:xfrm flipH="1">
            <a:off x="5029199" y="4132314"/>
            <a:ext cx="727076" cy="655636"/>
          </a:xfrm>
          <a:prstGeom prst="line">
            <a:avLst/>
          </a:prstGeom>
          <a:noFill/>
          <a:ln w="2844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5854024" y="4186695"/>
            <a:ext cx="2971800" cy="120251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i="1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C standard library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i="1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archive of relocatable object files concatenated into one file</a:t>
            </a:r>
          </a:p>
        </p:txBody>
      </p:sp>
      <p:sp>
        <p:nvSpPr>
          <p:cNvPr id="40" name="Text Box 14"/>
          <p:cNvSpPr txBox="1">
            <a:spLocks noChangeArrowheads="1"/>
          </p:cNvSpPr>
          <p:nvPr/>
        </p:nvSpPr>
        <p:spPr bwMode="auto">
          <a:xfrm>
            <a:off x="4204060" y="4787951"/>
            <a:ext cx="1003300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libc.a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  <a:ea typeface="DejaVu LGC Sans" charset="0"/>
              <a:cs typeface="DejaVu LGC Sans" charset="0"/>
            </a:endParaRPr>
          </a:p>
        </p:txBody>
      </p:sp>
      <p:sp>
        <p:nvSpPr>
          <p:cNvPr id="44" name="Text Box 18"/>
          <p:cNvSpPr txBox="1">
            <a:spLocks noChangeArrowheads="1"/>
          </p:cNvSpPr>
          <p:nvPr/>
        </p:nvSpPr>
        <p:spPr bwMode="auto">
          <a:xfrm>
            <a:off x="2035176" y="9659143"/>
            <a:ext cx="6858000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 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081447" y="5092751"/>
            <a:ext cx="3146425" cy="744538"/>
            <a:chOff x="1081447" y="5092751"/>
            <a:chExt cx="3146425" cy="744538"/>
          </a:xfrm>
        </p:grpSpPr>
        <p:sp>
          <p:nvSpPr>
            <p:cNvPr id="38" name="Line 12"/>
            <p:cNvSpPr>
              <a:spLocks noChangeShapeType="1"/>
            </p:cNvSpPr>
            <p:nvPr/>
          </p:nvSpPr>
          <p:spPr bwMode="auto">
            <a:xfrm>
              <a:off x="1081447" y="5092751"/>
              <a:ext cx="762000" cy="3048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13"/>
            <p:cNvSpPr>
              <a:spLocks noChangeShapeType="1"/>
            </p:cNvSpPr>
            <p:nvPr/>
          </p:nvSpPr>
          <p:spPr bwMode="auto">
            <a:xfrm>
              <a:off x="2757847" y="5092751"/>
              <a:ext cx="1588" cy="3810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15"/>
            <p:cNvSpPr>
              <a:spLocks noChangeShapeType="1"/>
            </p:cNvSpPr>
            <p:nvPr/>
          </p:nvSpPr>
          <p:spPr bwMode="auto">
            <a:xfrm flipH="1">
              <a:off x="3345222" y="5092751"/>
              <a:ext cx="882650" cy="3048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19"/>
            <p:cNvSpPr>
              <a:spLocks noChangeArrowheads="1"/>
            </p:cNvSpPr>
            <p:nvPr/>
          </p:nvSpPr>
          <p:spPr bwMode="auto">
            <a:xfrm>
              <a:off x="1233847" y="5473751"/>
              <a:ext cx="2971800" cy="363538"/>
            </a:xfrm>
            <a:prstGeom prst="rect">
              <a:avLst/>
            </a:prstGeom>
            <a:solidFill>
              <a:srgbClr val="00FFFF"/>
            </a:solidFill>
            <a:ln w="2844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360" tIns="44280" rIns="90360" bIns="442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Linker (ld)</a:t>
              </a:r>
              <a:r>
                <a:rPr lang="ar-SA" sz="1800" b="1">
                  <a:solidFill>
                    <a:srgbClr val="000066"/>
                  </a:solidFill>
                  <a:latin typeface="Arial" charset="0"/>
                  <a:cs typeface="Arial" charset="0"/>
                </a:rPr>
                <a:t>‏</a:t>
              </a:r>
              <a:endParaRPr lang="en-US" sz="1800" b="1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43" name="Text Box 17"/>
          <p:cNvSpPr txBox="1">
            <a:spLocks noChangeArrowheads="1"/>
          </p:cNvSpPr>
          <p:nvPr/>
        </p:nvSpPr>
        <p:spPr bwMode="auto">
          <a:xfrm>
            <a:off x="3138847" y="5929364"/>
            <a:ext cx="4876800" cy="9175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i="1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executable object file (with code and data for</a:t>
            </a:r>
            <a:r>
              <a:rPr lang="en-US" sz="1800" b="1" i="1" dirty="0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  <a:r>
              <a:rPr lang="en-US" sz="1800" b="1" i="1" dirty="0" err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libc</a:t>
            </a:r>
            <a:r>
              <a:rPr lang="en-US" sz="1800" b="1" i="1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 functions needed by </a:t>
            </a:r>
            <a:r>
              <a:rPr lang="en-US" sz="1800" b="1" i="1" dirty="0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p1.c</a:t>
            </a:r>
            <a:r>
              <a:rPr lang="en-US" sz="1800" b="1" i="1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 and </a:t>
            </a:r>
            <a:r>
              <a:rPr lang="en-US" sz="1800" b="1" i="1" dirty="0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p2.c copied in</a:t>
            </a:r>
            <a:r>
              <a:rPr lang="en-US" sz="1800" b="1" i="1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)</a:t>
            </a:r>
            <a:r>
              <a:rPr lang="ar-SA" sz="1800" b="1" i="1" dirty="0">
                <a:solidFill>
                  <a:srgbClr val="FF0000"/>
                </a:solidFill>
                <a:latin typeface="Arial" charset="0"/>
                <a:cs typeface="Arial" charset="0"/>
              </a:rPr>
              <a:t>‏</a:t>
            </a:r>
            <a:endParaRPr lang="en-US" sz="1800" b="1" i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46" name="Text Box 20"/>
          <p:cNvSpPr txBox="1">
            <a:spLocks noChangeArrowheads="1"/>
          </p:cNvSpPr>
          <p:nvPr/>
        </p:nvSpPr>
        <p:spPr bwMode="auto">
          <a:xfrm>
            <a:off x="2607035" y="6159551"/>
            <a:ext cx="317500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p</a:t>
            </a:r>
          </a:p>
        </p:txBody>
      </p:sp>
      <p:sp>
        <p:nvSpPr>
          <p:cNvPr id="47" name="Line 21"/>
          <p:cNvSpPr>
            <a:spLocks noChangeShapeType="1"/>
          </p:cNvSpPr>
          <p:nvPr/>
        </p:nvSpPr>
        <p:spPr bwMode="auto">
          <a:xfrm>
            <a:off x="2735622" y="5865864"/>
            <a:ext cx="1588" cy="381000"/>
          </a:xfrm>
          <a:prstGeom prst="line">
            <a:avLst/>
          </a:prstGeom>
          <a:noFill/>
          <a:ln w="2844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6" grpId="0" animBg="1"/>
      <p:bldP spid="18457" grpId="0"/>
      <p:bldP spid="4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Overview of how things work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Compilation and linking system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Operating system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Computer organization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endParaRPr lang="en-US" sz="2000" b="1" dirty="0">
              <a:solidFill>
                <a:srgbClr val="000066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  <p:sp>
        <p:nvSpPr>
          <p:cNvPr id="7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Today’s agenda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libc.a</a:t>
            </a: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(the C standard library)</a:t>
            </a:r>
            <a:r>
              <a:rPr lang="ar-SA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‏</a:t>
            </a:r>
            <a:endParaRPr lang="en-US" sz="2000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 marL="722313" lvl="1" indent="-230188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dirty="0">
                <a:latin typeface="Arial" charset="0"/>
                <a:ea typeface="DejaVu LGC Sans" charset="0"/>
                <a:cs typeface="DejaVu LGC Sans" charset="0"/>
              </a:rPr>
              <a:t>5 MB archive of more than 1000 object files.</a:t>
            </a:r>
          </a:p>
          <a:p>
            <a:pPr marL="722313" lvl="1" indent="-230188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dirty="0">
                <a:latin typeface="Arial" charset="0"/>
                <a:ea typeface="DejaVu LGC Sans" charset="0"/>
                <a:cs typeface="DejaVu LGC Sans" charset="0"/>
              </a:rPr>
              <a:t>I/O, memory allocation, signals, strings, time, random numbers</a:t>
            </a:r>
            <a:endParaRPr lang="en-US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LGC Sans" charset="0"/>
              <a:cs typeface="DejaVu LGC Sans" charset="0"/>
            </a:endParaRPr>
          </a:p>
          <a:p>
            <a:pPr marL="381000" indent="-363538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libm.a</a:t>
            </a: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(the C math library)</a:t>
            </a:r>
            <a:r>
              <a:rPr lang="ar-SA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‏</a:t>
            </a:r>
            <a:endParaRPr lang="en-US" sz="2000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 marL="722313" lvl="1" indent="-230188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dirty="0">
                <a:latin typeface="Arial" charset="0"/>
                <a:ea typeface="DejaVu LGC Sans" charset="0"/>
                <a:cs typeface="DejaVu LGC Sans" charset="0"/>
              </a:rPr>
              <a:t>2 MB archive of more than 400 object files. </a:t>
            </a:r>
          </a:p>
          <a:p>
            <a:pPr marL="722313" lvl="1" indent="-230188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dirty="0">
                <a:latin typeface="Arial" charset="0"/>
                <a:ea typeface="DejaVu LGC Sans" charset="0"/>
                <a:cs typeface="DejaVu LGC Sans" charset="0"/>
              </a:rPr>
              <a:t>floating point math (sin, cos, tan, log, </a:t>
            </a:r>
            <a:r>
              <a:rPr lang="en-US" sz="1800" dirty="0" err="1">
                <a:latin typeface="Arial" charset="0"/>
                <a:ea typeface="DejaVu LGC Sans" charset="0"/>
                <a:cs typeface="DejaVu LGC Sans" charset="0"/>
              </a:rPr>
              <a:t>exp</a:t>
            </a:r>
            <a:r>
              <a:rPr lang="en-US" sz="1800" dirty="0">
                <a:latin typeface="Arial" charset="0"/>
                <a:ea typeface="DejaVu LGC Sans" charset="0"/>
                <a:cs typeface="DejaVu LGC Sans" charset="0"/>
              </a:rPr>
              <a:t>, </a:t>
            </a:r>
            <a:r>
              <a:rPr lang="en-US" sz="1800" dirty="0" err="1">
                <a:latin typeface="Arial" charset="0"/>
                <a:ea typeface="DejaVu LGC Sans" charset="0"/>
                <a:cs typeface="DejaVu LGC Sans" charset="0"/>
              </a:rPr>
              <a:t>sqrt</a:t>
            </a:r>
            <a:r>
              <a:rPr lang="en-US" sz="1800" dirty="0">
                <a:latin typeface="Arial" charset="0"/>
                <a:ea typeface="DejaVu LGC Sans" charset="0"/>
                <a:cs typeface="DejaVu LGC Sans" charset="0"/>
              </a:rPr>
              <a:t>, …) 	</a:t>
            </a:r>
          </a:p>
          <a:p>
            <a:pPr marL="381000" indent="-363538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endParaRPr lang="en-US" sz="2000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LGC Sans" charset="0"/>
              <a:cs typeface="DejaVu LGC Sans" charset="0"/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228600" y="3505200"/>
            <a:ext cx="5337015" cy="2679837"/>
          </a:xfrm>
          <a:prstGeom prst="rect">
            <a:avLst/>
          </a:prstGeom>
          <a:solidFill>
            <a:srgbClr val="FFFF00"/>
          </a:solidFill>
          <a:ln w="324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% </a:t>
            </a: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ar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-t /</a:t>
            </a: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usr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/lib/x86_64-linux-gnu/</a:t>
            </a: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libc.a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| sort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…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fork.o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…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fprintf.o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fpu_control.o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fputc.o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freopen.o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fscanf.o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fseek.o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fstab.o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…</a:t>
            </a:r>
          </a:p>
        </p:txBody>
      </p:sp>
      <p:sp>
        <p:nvSpPr>
          <p:cNvPr id="7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err="1">
                <a:latin typeface="Arial" charset="0"/>
                <a:ea typeface="DejaVu LGC Sans" charset="0"/>
                <a:cs typeface="DejaVu LGC Sans" charset="0"/>
              </a:rPr>
              <a:t>libc</a:t>
            </a: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 static </a:t>
            </a: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libraries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581400" y="4038600"/>
            <a:ext cx="5337015" cy="2679837"/>
          </a:xfrm>
          <a:prstGeom prst="rect">
            <a:avLst/>
          </a:prstGeom>
          <a:solidFill>
            <a:srgbClr val="FFFF00"/>
          </a:solidFill>
          <a:ln w="324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% </a:t>
            </a: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ar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-t /</a:t>
            </a: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usr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/lib/x86_64-linux-gnu/</a:t>
            </a: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libm.a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| sort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…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e_acos.o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e_acosf.o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e_acosh.o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e_acoshf.o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e_acoshl.o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e_acosl.o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e_asin.o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e_asinf.o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e_asinl.o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023953" y="1016050"/>
            <a:ext cx="3937381" cy="1743114"/>
            <a:chOff x="3581400" y="1016050"/>
            <a:chExt cx="3937381" cy="1743114"/>
          </a:xfrm>
        </p:grpSpPr>
        <p:sp>
          <p:nvSpPr>
            <p:cNvPr id="18434" name="Line 2"/>
            <p:cNvSpPr>
              <a:spLocks noChangeShapeType="1"/>
            </p:cNvSpPr>
            <p:nvPr/>
          </p:nvSpPr>
          <p:spPr bwMode="auto">
            <a:xfrm>
              <a:off x="4343400" y="1320851"/>
              <a:ext cx="1588" cy="3810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35" name="Rectangle 3"/>
            <p:cNvSpPr>
              <a:spLocks noChangeArrowheads="1"/>
            </p:cNvSpPr>
            <p:nvPr/>
          </p:nvSpPr>
          <p:spPr bwMode="auto">
            <a:xfrm>
              <a:off x="3657600" y="1690739"/>
              <a:ext cx="1371600" cy="363537"/>
            </a:xfrm>
            <a:prstGeom prst="rect">
              <a:avLst/>
            </a:prstGeom>
            <a:solidFill>
              <a:srgbClr val="00FFFF"/>
            </a:solidFill>
            <a:ln w="2844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360" tIns="44280" rIns="90360" bIns="442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Compile</a:t>
              </a:r>
              <a:endPara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endParaRPr>
            </a:p>
          </p:txBody>
        </p:sp>
        <p:sp>
          <p:nvSpPr>
            <p:cNvPr id="18436" name="Text Box 4"/>
            <p:cNvSpPr txBox="1">
              <a:spLocks noChangeArrowheads="1"/>
            </p:cNvSpPr>
            <p:nvPr/>
          </p:nvSpPr>
          <p:spPr bwMode="auto">
            <a:xfrm>
              <a:off x="3581400" y="1016051"/>
              <a:ext cx="1560340" cy="371513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 dirty="0" err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squareit.c</a:t>
              </a:r>
              <a:endPara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endParaRPr>
            </a:p>
          </p:txBody>
        </p:sp>
        <p:sp>
          <p:nvSpPr>
            <p:cNvPr id="18437" name="Text Box 5"/>
            <p:cNvSpPr txBox="1">
              <a:spLocks noChangeArrowheads="1"/>
            </p:cNvSpPr>
            <p:nvPr/>
          </p:nvSpPr>
          <p:spPr bwMode="auto">
            <a:xfrm>
              <a:off x="3657600" y="2387651"/>
              <a:ext cx="1560340" cy="371513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 dirty="0" err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squareit.o</a:t>
              </a:r>
              <a:endPara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endParaRPr>
            </a:p>
          </p:txBody>
        </p:sp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6147181" y="1690738"/>
              <a:ext cx="1371600" cy="363537"/>
            </a:xfrm>
            <a:prstGeom prst="rect">
              <a:avLst/>
            </a:prstGeom>
            <a:solidFill>
              <a:srgbClr val="00FFFF"/>
            </a:solidFill>
            <a:ln w="2844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360" tIns="44280" rIns="90360" bIns="442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Compile</a:t>
              </a:r>
              <a:endPara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endParaRPr>
            </a:p>
          </p:txBody>
        </p:sp>
        <p:sp>
          <p:nvSpPr>
            <p:cNvPr id="18439" name="Text Box 7"/>
            <p:cNvSpPr txBox="1">
              <a:spLocks noChangeArrowheads="1"/>
            </p:cNvSpPr>
            <p:nvPr/>
          </p:nvSpPr>
          <p:spPr bwMode="auto">
            <a:xfrm>
              <a:off x="6144006" y="1016050"/>
              <a:ext cx="1284624" cy="371513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 dirty="0" err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cubeit.c</a:t>
              </a:r>
              <a:endPara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endParaRPr>
            </a:p>
          </p:txBody>
        </p:sp>
        <p:sp>
          <p:nvSpPr>
            <p:cNvPr id="18440" name="Text Box 8"/>
            <p:cNvSpPr txBox="1">
              <a:spLocks noChangeArrowheads="1"/>
            </p:cNvSpPr>
            <p:nvPr/>
          </p:nvSpPr>
          <p:spPr bwMode="auto">
            <a:xfrm>
              <a:off x="6164644" y="2387650"/>
              <a:ext cx="1284624" cy="371513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 dirty="0" err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cubeit.o</a:t>
              </a:r>
              <a:endPara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endParaRPr>
            </a:p>
          </p:txBody>
        </p:sp>
        <p:sp>
          <p:nvSpPr>
            <p:cNvPr id="18441" name="Line 9"/>
            <p:cNvSpPr>
              <a:spLocks noChangeShapeType="1"/>
            </p:cNvSpPr>
            <p:nvPr/>
          </p:nvSpPr>
          <p:spPr bwMode="auto">
            <a:xfrm>
              <a:off x="6832981" y="1320850"/>
              <a:ext cx="1588" cy="3810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42" name="Line 10"/>
            <p:cNvSpPr>
              <a:spLocks noChangeShapeType="1"/>
            </p:cNvSpPr>
            <p:nvPr/>
          </p:nvSpPr>
          <p:spPr bwMode="auto">
            <a:xfrm>
              <a:off x="4343400" y="2082851"/>
              <a:ext cx="1588" cy="3810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43" name="Line 11"/>
            <p:cNvSpPr>
              <a:spLocks noChangeShapeType="1"/>
            </p:cNvSpPr>
            <p:nvPr/>
          </p:nvSpPr>
          <p:spPr bwMode="auto">
            <a:xfrm>
              <a:off x="6832981" y="2082850"/>
              <a:ext cx="1588" cy="3810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02D31758-CB6D-4D75-BDE4-05B0BF55EBC8}"/>
              </a:ext>
            </a:extLst>
          </p:cNvPr>
          <p:cNvGrpSpPr/>
          <p:nvPr/>
        </p:nvGrpSpPr>
        <p:grpSpPr>
          <a:xfrm>
            <a:off x="4761058" y="2703564"/>
            <a:ext cx="2514477" cy="533400"/>
            <a:chOff x="4761058" y="2703564"/>
            <a:chExt cx="2514477" cy="533400"/>
          </a:xfrm>
        </p:grpSpPr>
        <p:sp>
          <p:nvSpPr>
            <p:cNvPr id="18444" name="Line 12"/>
            <p:cNvSpPr>
              <a:spLocks noChangeShapeType="1"/>
            </p:cNvSpPr>
            <p:nvPr/>
          </p:nvSpPr>
          <p:spPr bwMode="auto">
            <a:xfrm flipH="1">
              <a:off x="6256296" y="2703564"/>
              <a:ext cx="1019239" cy="5334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54" name="Line 22"/>
            <p:cNvSpPr>
              <a:spLocks noChangeShapeType="1"/>
            </p:cNvSpPr>
            <p:nvPr/>
          </p:nvSpPr>
          <p:spPr bwMode="auto">
            <a:xfrm>
              <a:off x="4761058" y="2703564"/>
              <a:ext cx="1495238" cy="5334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Creating your own static libraries</a:t>
            </a:r>
          </a:p>
        </p:txBody>
      </p:sp>
      <p:sp>
        <p:nvSpPr>
          <p:cNvPr id="42" name="Content Placeholder 41"/>
          <p:cNvSpPr>
            <a:spLocks noGrp="1"/>
          </p:cNvSpPr>
          <p:nvPr>
            <p:ph idx="1"/>
          </p:nvPr>
        </p:nvSpPr>
        <p:spPr>
          <a:xfrm>
            <a:off x="290513" y="1220788"/>
            <a:ext cx="3214687" cy="5202237"/>
          </a:xfrm>
        </p:spPr>
        <p:txBody>
          <a:bodyPr/>
          <a:lstStyle/>
          <a:p>
            <a:pPr marL="381000" indent="-363538" eaLnBrk="1" hangingPunct="1">
              <a:lnSpc>
                <a:spcPct val="95000"/>
              </a:lnSpc>
              <a:buClrTx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Code in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squareit.c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and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cubeit.c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that all programs use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Create library </a:t>
            </a:r>
            <a:r>
              <a:rPr lang="en-US" dirty="0" err="1">
                <a:latin typeface="Arial" charset="0"/>
                <a:ea typeface="DejaVu LGC Sans" charset="0"/>
                <a:cs typeface="DejaVu LGC Sans" charset="0"/>
              </a:rPr>
              <a:t>libmyutil.a</a:t>
            </a: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 to link in functions</a:t>
            </a:r>
            <a:endParaRPr lang="en-US" dirty="0"/>
          </a:p>
          <a:p>
            <a:endParaRPr lang="en-US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LGC Sans" charset="0"/>
              <a:cs typeface="DejaVu LGC Sans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463613" y="3416351"/>
            <a:ext cx="1560340" cy="1743113"/>
            <a:chOff x="2021060" y="3416351"/>
            <a:chExt cx="1560340" cy="1743113"/>
          </a:xfrm>
        </p:grpSpPr>
        <p:sp>
          <p:nvSpPr>
            <p:cNvPr id="32" name="Rectangle 6"/>
            <p:cNvSpPr>
              <a:spLocks noChangeArrowheads="1"/>
            </p:cNvSpPr>
            <p:nvPr/>
          </p:nvSpPr>
          <p:spPr bwMode="auto">
            <a:xfrm>
              <a:off x="2072047" y="4091039"/>
              <a:ext cx="1371600" cy="363537"/>
            </a:xfrm>
            <a:prstGeom prst="rect">
              <a:avLst/>
            </a:prstGeom>
            <a:solidFill>
              <a:srgbClr val="00FFFF"/>
            </a:solidFill>
            <a:ln w="2844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360" tIns="44280" rIns="90360" bIns="442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Compile</a:t>
              </a:r>
            </a:p>
          </p:txBody>
        </p:sp>
        <p:sp>
          <p:nvSpPr>
            <p:cNvPr id="33" name="Text Box 7"/>
            <p:cNvSpPr txBox="1">
              <a:spLocks noChangeArrowheads="1"/>
            </p:cNvSpPr>
            <p:nvPr/>
          </p:nvSpPr>
          <p:spPr bwMode="auto">
            <a:xfrm>
              <a:off x="2021060" y="3416351"/>
              <a:ext cx="1560340" cy="371513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 dirty="0" err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mathtest.c</a:t>
              </a:r>
              <a:endPara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endParaRPr>
            </a:p>
          </p:txBody>
        </p:sp>
        <p:sp>
          <p:nvSpPr>
            <p:cNvPr id="34" name="Text Box 8"/>
            <p:cNvSpPr txBox="1">
              <a:spLocks noChangeArrowheads="1"/>
            </p:cNvSpPr>
            <p:nvPr/>
          </p:nvSpPr>
          <p:spPr bwMode="auto">
            <a:xfrm>
              <a:off x="2021060" y="4787951"/>
              <a:ext cx="1560340" cy="371513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 dirty="0" err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mathtest.o</a:t>
              </a:r>
              <a:endPara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endParaRPr>
            </a:p>
          </p:txBody>
        </p:sp>
        <p:sp>
          <p:nvSpPr>
            <p:cNvPr id="35" name="Line 9"/>
            <p:cNvSpPr>
              <a:spLocks noChangeShapeType="1"/>
            </p:cNvSpPr>
            <p:nvPr/>
          </p:nvSpPr>
          <p:spPr bwMode="auto">
            <a:xfrm>
              <a:off x="2757847" y="3721151"/>
              <a:ext cx="1588" cy="3810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11"/>
            <p:cNvSpPr>
              <a:spLocks noChangeShapeType="1"/>
            </p:cNvSpPr>
            <p:nvPr/>
          </p:nvSpPr>
          <p:spPr bwMode="auto">
            <a:xfrm>
              <a:off x="2757847" y="4483151"/>
              <a:ext cx="1588" cy="3810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A0F2A7AF-83AF-4A4F-BFEF-B70D3034BD2E}"/>
              </a:ext>
            </a:extLst>
          </p:cNvPr>
          <p:cNvGrpSpPr/>
          <p:nvPr/>
        </p:nvGrpSpPr>
        <p:grpSpPr>
          <a:xfrm>
            <a:off x="4646613" y="3236053"/>
            <a:ext cx="4449210" cy="2261458"/>
            <a:chOff x="4646613" y="3236053"/>
            <a:chExt cx="4449210" cy="2261458"/>
          </a:xfrm>
        </p:grpSpPr>
        <p:sp>
          <p:nvSpPr>
            <p:cNvPr id="18447" name="Rectangle 15"/>
            <p:cNvSpPr>
              <a:spLocks noChangeArrowheads="1"/>
            </p:cNvSpPr>
            <p:nvPr/>
          </p:nvSpPr>
          <p:spPr bwMode="auto">
            <a:xfrm>
              <a:off x="4932225" y="3236053"/>
              <a:ext cx="2648141" cy="643423"/>
            </a:xfrm>
            <a:prstGeom prst="rect">
              <a:avLst/>
            </a:prstGeom>
            <a:solidFill>
              <a:srgbClr val="00FFFF"/>
            </a:solidFill>
            <a:ln w="2844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360" tIns="44280" rIns="90360" bIns="442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 dirty="0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Archive &amp; index</a:t>
              </a:r>
            </a:p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 dirty="0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(</a:t>
              </a:r>
              <a:r>
                <a:rPr lang="en-US" sz="1800" b="1" dirty="0" err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ar</a:t>
              </a:r>
              <a:r>
                <a:rPr lang="en-US" sz="1800" b="1" dirty="0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, </a:t>
              </a:r>
              <a:r>
                <a:rPr lang="en-US" sz="1800" b="1" dirty="0" err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ranlib</a:t>
              </a:r>
              <a:r>
                <a:rPr lang="en-US" sz="1800" b="1" dirty="0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)</a:t>
              </a:r>
              <a:r>
                <a:rPr lang="ar-SA" sz="1800" b="1" dirty="0">
                  <a:solidFill>
                    <a:srgbClr val="000066"/>
                  </a:solidFill>
                  <a:latin typeface="Arial" charset="0"/>
                  <a:cs typeface="Arial" charset="0"/>
                </a:rPr>
                <a:t>‏</a:t>
              </a:r>
              <a:endParaRPr lang="en-US" sz="1800" b="1" dirty="0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456" name="Line 24"/>
            <p:cNvSpPr>
              <a:spLocks noChangeShapeType="1"/>
            </p:cNvSpPr>
            <p:nvPr/>
          </p:nvSpPr>
          <p:spPr bwMode="auto">
            <a:xfrm flipH="1">
              <a:off x="5471752" y="3922135"/>
              <a:ext cx="992188" cy="865815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57" name="Text Box 25"/>
            <p:cNvSpPr txBox="1">
              <a:spLocks noChangeArrowheads="1"/>
            </p:cNvSpPr>
            <p:nvPr/>
          </p:nvSpPr>
          <p:spPr bwMode="auto">
            <a:xfrm>
              <a:off x="6400800" y="4572000"/>
              <a:ext cx="2695023" cy="92551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squar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 i="1" dirty="0">
                  <a:solidFill>
                    <a:srgbClr val="FF0000"/>
                  </a:solidFill>
                  <a:latin typeface="Arial" charset="0"/>
                  <a:ea typeface="DejaVu LGC Sans" charset="0"/>
                  <a:cs typeface="DejaVu LGC Sans" charset="0"/>
                </a:rPr>
                <a:t>Library of object files concatenated into single file</a:t>
              </a:r>
            </a:p>
          </p:txBody>
        </p:sp>
        <p:sp>
          <p:nvSpPr>
            <p:cNvPr id="40" name="Text Box 14"/>
            <p:cNvSpPr txBox="1">
              <a:spLocks noChangeArrowheads="1"/>
            </p:cNvSpPr>
            <p:nvPr/>
          </p:nvSpPr>
          <p:spPr bwMode="auto">
            <a:xfrm>
              <a:off x="4646613" y="4787951"/>
              <a:ext cx="1698199" cy="371513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 dirty="0" err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libmyutil.a</a:t>
              </a:r>
              <a:endPara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endParaRPr>
            </a:p>
          </p:txBody>
        </p:sp>
      </p:grpSp>
      <p:sp>
        <p:nvSpPr>
          <p:cNvPr id="44" name="Text Box 18"/>
          <p:cNvSpPr txBox="1">
            <a:spLocks noChangeArrowheads="1"/>
          </p:cNvSpPr>
          <p:nvPr/>
        </p:nvSpPr>
        <p:spPr bwMode="auto">
          <a:xfrm>
            <a:off x="2035176" y="9659143"/>
            <a:ext cx="6858000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 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676400" y="5092751"/>
            <a:ext cx="2994025" cy="744538"/>
            <a:chOff x="1233847" y="5092751"/>
            <a:chExt cx="2994025" cy="744538"/>
          </a:xfrm>
        </p:grpSpPr>
        <p:sp>
          <p:nvSpPr>
            <p:cNvPr id="39" name="Line 13"/>
            <p:cNvSpPr>
              <a:spLocks noChangeShapeType="1"/>
            </p:cNvSpPr>
            <p:nvPr/>
          </p:nvSpPr>
          <p:spPr bwMode="auto">
            <a:xfrm>
              <a:off x="2757847" y="5092751"/>
              <a:ext cx="1588" cy="3810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15"/>
            <p:cNvSpPr>
              <a:spLocks noChangeShapeType="1"/>
            </p:cNvSpPr>
            <p:nvPr/>
          </p:nvSpPr>
          <p:spPr bwMode="auto">
            <a:xfrm flipH="1">
              <a:off x="3345222" y="5092751"/>
              <a:ext cx="882650" cy="3048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19"/>
            <p:cNvSpPr>
              <a:spLocks noChangeArrowheads="1"/>
            </p:cNvSpPr>
            <p:nvPr/>
          </p:nvSpPr>
          <p:spPr bwMode="auto">
            <a:xfrm>
              <a:off x="1233847" y="5473751"/>
              <a:ext cx="2971800" cy="363538"/>
            </a:xfrm>
            <a:prstGeom prst="rect">
              <a:avLst/>
            </a:prstGeom>
            <a:solidFill>
              <a:srgbClr val="00FFFF"/>
            </a:solidFill>
            <a:ln w="28440" cap="sq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lIns="90360" tIns="44280" rIns="90360" bIns="44280">
              <a:spAutoFit/>
            </a:bodyPr>
            <a:lstStyle/>
            <a:p>
              <a:pPr algn="ctr"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Linker (ld)</a:t>
              </a:r>
              <a:r>
                <a:rPr lang="ar-SA" sz="1800" b="1">
                  <a:solidFill>
                    <a:srgbClr val="000066"/>
                  </a:solidFill>
                  <a:latin typeface="Arial" charset="0"/>
                  <a:cs typeface="Arial" charset="0"/>
                </a:rPr>
                <a:t>‏</a:t>
              </a:r>
              <a:endParaRPr lang="en-US" sz="1800" b="1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049588" y="5791200"/>
            <a:ext cx="5408612" cy="981075"/>
            <a:chOff x="2607035" y="5865864"/>
            <a:chExt cx="5408612" cy="981075"/>
          </a:xfrm>
        </p:grpSpPr>
        <p:sp>
          <p:nvSpPr>
            <p:cNvPr id="43" name="Text Box 17"/>
            <p:cNvSpPr txBox="1">
              <a:spLocks noChangeArrowheads="1"/>
            </p:cNvSpPr>
            <p:nvPr/>
          </p:nvSpPr>
          <p:spPr bwMode="auto">
            <a:xfrm>
              <a:off x="3138847" y="5929364"/>
              <a:ext cx="4876800" cy="917575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 i="1" dirty="0">
                  <a:solidFill>
                    <a:srgbClr val="FF0000"/>
                  </a:solidFill>
                  <a:latin typeface="Arial" charset="0"/>
                  <a:ea typeface="DejaVu LGC Sans" charset="0"/>
                  <a:cs typeface="DejaVu LGC Sans" charset="0"/>
                </a:rPr>
                <a:t>executable object file (with code and data for</a:t>
              </a:r>
              <a:r>
                <a:rPr lang="en-US" sz="1800" b="1" i="1" dirty="0">
                  <a:solidFill>
                    <a:srgbClr val="FF0000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 </a:t>
              </a:r>
              <a:r>
                <a:rPr lang="en-US" sz="1800" b="1" i="1" dirty="0" err="1">
                  <a:solidFill>
                    <a:srgbClr val="FF0000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libmyutil</a:t>
              </a:r>
              <a:r>
                <a:rPr lang="en-US" sz="1800" b="1" i="1" dirty="0">
                  <a:solidFill>
                    <a:srgbClr val="FF0000"/>
                  </a:solidFill>
                  <a:latin typeface="Arial" charset="0"/>
                  <a:ea typeface="DejaVu LGC Sans" charset="0"/>
                  <a:cs typeface="DejaVu LGC Sans" charset="0"/>
                </a:rPr>
                <a:t> functions needed by </a:t>
              </a:r>
              <a:r>
                <a:rPr lang="en-US" sz="1800" b="1" i="1" dirty="0" err="1">
                  <a:solidFill>
                    <a:srgbClr val="FF0000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mathtest.c</a:t>
              </a:r>
              <a:r>
                <a:rPr lang="en-US" sz="1800" b="1" i="1" dirty="0">
                  <a:solidFill>
                    <a:srgbClr val="FF0000"/>
                  </a:solidFill>
                  <a:latin typeface="Arial" charset="0"/>
                  <a:ea typeface="DejaVu LGC Sans" charset="0"/>
                  <a:cs typeface="DejaVu LGC Sans" charset="0"/>
                </a:rPr>
                <a:t> copied in)</a:t>
              </a:r>
              <a:endParaRPr lang="en-US" sz="1800" b="1" i="1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6" name="Text Box 20"/>
            <p:cNvSpPr txBox="1">
              <a:spLocks noChangeArrowheads="1"/>
            </p:cNvSpPr>
            <p:nvPr/>
          </p:nvSpPr>
          <p:spPr bwMode="auto">
            <a:xfrm>
              <a:off x="2607035" y="6159551"/>
              <a:ext cx="317500" cy="368300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p</a:t>
              </a:r>
            </a:p>
          </p:txBody>
        </p:sp>
        <p:sp>
          <p:nvSpPr>
            <p:cNvPr id="47" name="Line 21"/>
            <p:cNvSpPr>
              <a:spLocks noChangeShapeType="1"/>
            </p:cNvSpPr>
            <p:nvPr/>
          </p:nvSpPr>
          <p:spPr bwMode="auto">
            <a:xfrm>
              <a:off x="2735622" y="5865864"/>
              <a:ext cx="1588" cy="381000"/>
            </a:xfrm>
            <a:prstGeom prst="line">
              <a:avLst/>
            </a:prstGeom>
            <a:noFill/>
            <a:ln w="2844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778593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Compilation steps for building static libraries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40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	</a:t>
            </a:r>
            <a:endParaRPr lang="en-US" sz="1800" b="1" dirty="0">
              <a:solidFill>
                <a:srgbClr val="000099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173163" y="6337300"/>
            <a:ext cx="7102475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 eaLnBrk="1">
              <a:lnSpc>
                <a:spcPct val="9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CCCCFF"/>
                </a:solidFill>
                <a:latin typeface="Arial" charset="0"/>
                <a:ea typeface="DejaVu Sans" charset="0"/>
                <a:cs typeface="DejaVu Sans" charset="0"/>
              </a:rPr>
              <a:t>http://thefengs.com/wuchang/courses/cs201/class/03/libexample</a:t>
            </a:r>
          </a:p>
        </p:txBody>
      </p:sp>
      <p:sp>
        <p:nvSpPr>
          <p:cNvPr id="7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Creating your own static libraries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EE59798-B62A-4AA3-8B36-A8C5AE1BE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A7554B-F2E0-4CCD-84A6-EAFB673FE4B3}"/>
              </a:ext>
            </a:extLst>
          </p:cNvPr>
          <p:cNvSpPr txBox="1"/>
          <p:nvPr/>
        </p:nvSpPr>
        <p:spPr>
          <a:xfrm>
            <a:off x="570837" y="1911865"/>
            <a:ext cx="2864887" cy="10816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en-US" sz="2000" i="1">
                <a:solidFill>
                  <a:srgbClr val="2838B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>
                <a:solidFill>
                  <a:srgbClr val="785840"/>
                </a:solidFill>
                <a:latin typeface="Consolas" panose="020B0609020204030204" pitchFamily="49" charset="0"/>
              </a:rPr>
              <a:t>squareit</a:t>
            </a:r>
            <a:r>
              <a:rPr lang="en-US" altLang="en-US" sz="2000">
                <a:solidFill>
                  <a:srgbClr val="888888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i="1">
                <a:solidFill>
                  <a:srgbClr val="2838B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>
                <a:solidFill>
                  <a:schemeClr val="tx1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2000">
                <a:solidFill>
                  <a:srgbClr val="888888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altLang="en-US" sz="2000">
                <a:solidFill>
                  <a:srgbClr val="888888"/>
                </a:solidFill>
                <a:latin typeface="Consolas" panose="020B0609020204030204" pitchFamily="49" charset="0"/>
              </a:rPr>
              <a:t>{</a:t>
            </a:r>
            <a:endParaRPr lang="en-US" altLang="en-US" sz="20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altLang="en-US" sz="2000" b="1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000" b="1">
                <a:solidFill>
                  <a:srgbClr val="2838B0"/>
                </a:solidFill>
                <a:latin typeface="Consolas" panose="020B0609020204030204" pitchFamily="49" charset="0"/>
              </a:rPr>
              <a:t>return</a:t>
            </a: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>
                <a:solidFill>
                  <a:srgbClr val="888888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>
                <a:solidFill>
                  <a:schemeClr val="tx1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2000">
                <a:solidFill>
                  <a:srgbClr val="666666"/>
                </a:solidFill>
                <a:latin typeface="Consolas" panose="020B0609020204030204" pitchFamily="49" charset="0"/>
              </a:rPr>
              <a:t>*</a:t>
            </a:r>
            <a:r>
              <a:rPr lang="en-US" altLang="en-US" sz="2000">
                <a:solidFill>
                  <a:schemeClr val="tx1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2000">
                <a:solidFill>
                  <a:srgbClr val="888888"/>
                </a:solidFill>
                <a:latin typeface="Consolas" panose="020B0609020204030204" pitchFamily="49" charset="0"/>
              </a:rPr>
              <a:t>);</a:t>
            </a:r>
            <a:endParaRPr lang="en-US" altLang="en-US" sz="20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altLang="en-US" sz="2000">
                <a:solidFill>
                  <a:srgbClr val="888888"/>
                </a:solidFill>
                <a:latin typeface="Consolas" panose="020B0609020204030204" pitchFamily="49" charset="0"/>
              </a:rPr>
              <a:t>}</a:t>
            </a:r>
            <a:r>
              <a:rPr lang="en-US" altLang="en-US" sz="200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7EDA6C3-C312-49E5-9E0F-1B3221B50A2C}"/>
              </a:ext>
            </a:extLst>
          </p:cNvPr>
          <p:cNvSpPr txBox="1"/>
          <p:nvPr/>
        </p:nvSpPr>
        <p:spPr>
          <a:xfrm>
            <a:off x="4953000" y="1911028"/>
            <a:ext cx="2723823" cy="10816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en-US" sz="2000" i="1">
                <a:solidFill>
                  <a:srgbClr val="2838B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>
                <a:solidFill>
                  <a:srgbClr val="785840"/>
                </a:solidFill>
                <a:latin typeface="Consolas" panose="020B0609020204030204" pitchFamily="49" charset="0"/>
              </a:rPr>
              <a:t>cubeit</a:t>
            </a:r>
            <a:r>
              <a:rPr lang="en-US" altLang="en-US" sz="2000">
                <a:solidFill>
                  <a:srgbClr val="888888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 i="1">
                <a:solidFill>
                  <a:srgbClr val="2838B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>
                <a:solidFill>
                  <a:schemeClr val="tx1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2000">
                <a:solidFill>
                  <a:srgbClr val="888888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altLang="en-US" sz="2000">
                <a:solidFill>
                  <a:srgbClr val="888888"/>
                </a:solidFill>
                <a:latin typeface="Consolas" panose="020B0609020204030204" pitchFamily="49" charset="0"/>
              </a:rPr>
              <a:t>{</a:t>
            </a:r>
            <a:endParaRPr lang="en-US" altLang="en-US" sz="20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altLang="en-US" sz="2000" b="1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000" b="1">
                <a:solidFill>
                  <a:srgbClr val="2838B0"/>
                </a:solidFill>
                <a:latin typeface="Consolas" panose="020B0609020204030204" pitchFamily="49" charset="0"/>
              </a:rPr>
              <a:t>return</a:t>
            </a:r>
            <a:r>
              <a:rPr lang="en-US" altLang="en-US" sz="20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000">
                <a:solidFill>
                  <a:srgbClr val="888888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000">
                <a:solidFill>
                  <a:schemeClr val="tx1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2000">
                <a:solidFill>
                  <a:srgbClr val="666666"/>
                </a:solidFill>
                <a:latin typeface="Consolas" panose="020B0609020204030204" pitchFamily="49" charset="0"/>
              </a:rPr>
              <a:t>*</a:t>
            </a:r>
            <a:r>
              <a:rPr lang="en-US" altLang="en-US" sz="2000">
                <a:solidFill>
                  <a:schemeClr val="tx1"/>
                </a:solidFill>
                <a:latin typeface="Consolas" panose="020B0609020204030204" pitchFamily="49" charset="0"/>
              </a:rPr>
              <a:t>x*x</a:t>
            </a:r>
            <a:r>
              <a:rPr lang="en-US" altLang="en-US" sz="2000">
                <a:solidFill>
                  <a:srgbClr val="888888"/>
                </a:solidFill>
                <a:latin typeface="Consolas" panose="020B0609020204030204" pitchFamily="49" charset="0"/>
              </a:rPr>
              <a:t>);</a:t>
            </a:r>
            <a:endParaRPr lang="en-US" altLang="en-US" sz="20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altLang="en-US" sz="2000">
                <a:solidFill>
                  <a:srgbClr val="888888"/>
                </a:solidFill>
                <a:latin typeface="Consolas" panose="020B0609020204030204" pitchFamily="49" charset="0"/>
              </a:rPr>
              <a:t>}</a:t>
            </a:r>
            <a:r>
              <a:rPr lang="en-US" altLang="en-US" sz="200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71E860-8862-4028-A8FA-9FD8D13CA676}"/>
              </a:ext>
            </a:extLst>
          </p:cNvPr>
          <p:cNvSpPr txBox="1"/>
          <p:nvPr/>
        </p:nvSpPr>
        <p:spPr>
          <a:xfrm>
            <a:off x="1791431" y="3592310"/>
            <a:ext cx="5561138" cy="21005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 gcc -c -o squareit.o squareit.c</a:t>
            </a:r>
          </a:p>
          <a:p>
            <a:r>
              <a:rPr lang="pt-BR" sz="18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 gcc -c -o cubeit.o cubeit.c</a:t>
            </a:r>
          </a:p>
          <a:p>
            <a:endParaRPr lang="pt-BR" sz="180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8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 ar rv libmyutil.a squareit.o cubeit.o</a:t>
            </a:r>
          </a:p>
          <a:p>
            <a:r>
              <a:rPr lang="it-IT" sz="18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ar: creating libmyutil.a</a:t>
            </a:r>
          </a:p>
          <a:p>
            <a:r>
              <a:rPr lang="it-IT" sz="18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- squareit.o</a:t>
            </a:r>
          </a:p>
          <a:p>
            <a:r>
              <a:rPr lang="it-IT" sz="18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- cubeit.o</a:t>
            </a:r>
          </a:p>
          <a:p>
            <a:endParaRPr lang="pt-BR" sz="180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8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 ranlib libmyutil.a</a:t>
            </a:r>
          </a:p>
        </p:txBody>
      </p:sp>
      <p:sp>
        <p:nvSpPr>
          <p:cNvPr id="13" name="Text Box 5">
            <a:extLst>
              <a:ext uri="{FF2B5EF4-FFF2-40B4-BE49-F238E27FC236}">
                <a16:creationId xmlns:a16="http://schemas.microsoft.com/office/drawing/2014/main" id="{190874A8-9EDB-4A2A-A2FA-2D6F7E8C0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229" y="2968135"/>
            <a:ext cx="1560340" cy="3715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squareit</a:t>
            </a: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.c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  <a:ea typeface="DejaVu LGC Sans" charset="0"/>
              <a:cs typeface="DejaVu LGC Sans" charset="0"/>
            </a:endParaRP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508C1EF0-1532-422A-99B9-2D31B3BA8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2946" y="2968134"/>
            <a:ext cx="1284624" cy="3715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cubeit</a:t>
            </a: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.c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  <a:ea typeface="DejaVu LGC Sans" charset="0"/>
              <a:cs typeface="DejaVu LGC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7677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97B280-73EC-40CC-B21C-A97B056CFAF9}"/>
              </a:ext>
            </a:extLst>
          </p:cNvPr>
          <p:cNvSpPr txBox="1"/>
          <p:nvPr/>
        </p:nvSpPr>
        <p:spPr>
          <a:xfrm>
            <a:off x="1143000" y="64540"/>
            <a:ext cx="6692858" cy="28992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lvl="0" defTabSz="914400">
              <a:lnSpc>
                <a:spcPct val="100000"/>
              </a:lnSpc>
              <a:spcBef>
                <a:spcPct val="30000"/>
              </a:spcBef>
              <a:buClrTx/>
              <a:buSzTx/>
            </a:pPr>
            <a:r>
              <a:rPr lang="en-US" altLang="en-US" sz="1600" b="1">
                <a:solidFill>
                  <a:srgbClr val="289870"/>
                </a:solidFill>
                <a:latin typeface="Consolas" panose="020B0609020204030204" pitchFamily="49" charset="0"/>
              </a:rPr>
              <a:t>#include</a:t>
            </a:r>
            <a:r>
              <a:rPr lang="en-US" altLang="en-US" sz="1600" b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i="1">
                <a:solidFill>
                  <a:srgbClr val="888888"/>
                </a:solidFill>
                <a:latin typeface="Consolas" panose="020B0609020204030204" pitchFamily="49" charset="0"/>
              </a:rPr>
              <a:t>&lt;stdio.h&gt;</a:t>
            </a:r>
            <a:endParaRPr lang="en-US" altLang="en-US" sz="1600" b="1" i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lvl="0" defTabSz="914400">
              <a:lnSpc>
                <a:spcPct val="100000"/>
              </a:lnSpc>
              <a:spcBef>
                <a:spcPct val="30000"/>
              </a:spcBef>
              <a:buClrTx/>
              <a:buSzTx/>
            </a:pPr>
            <a:r>
              <a:rPr lang="en-US" altLang="en-US" sz="1600" b="1">
                <a:solidFill>
                  <a:srgbClr val="289870"/>
                </a:solidFill>
                <a:latin typeface="Consolas" panose="020B0609020204030204" pitchFamily="49" charset="0"/>
              </a:rPr>
              <a:t>#include</a:t>
            </a:r>
            <a:r>
              <a:rPr lang="en-US" altLang="en-US" sz="1600" b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i="1">
                <a:solidFill>
                  <a:srgbClr val="888888"/>
                </a:solidFill>
                <a:latin typeface="Consolas" panose="020B0609020204030204" pitchFamily="49" charset="0"/>
              </a:rPr>
              <a:t>&lt;stdlib.h&gt;</a:t>
            </a:r>
            <a:endParaRPr lang="en-US" altLang="en-US" sz="1600" b="1" i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lvl="0" defTabSz="914400">
              <a:lnSpc>
                <a:spcPct val="100000"/>
              </a:lnSpc>
              <a:spcBef>
                <a:spcPct val="30000"/>
              </a:spcBef>
              <a:buClrTx/>
              <a:buSzTx/>
            </a:pPr>
            <a:r>
              <a:rPr lang="en-US" altLang="en-US" sz="1600" b="1">
                <a:solidFill>
                  <a:srgbClr val="2838B0"/>
                </a:solidFill>
                <a:latin typeface="Consolas" panose="020B0609020204030204" pitchFamily="49" charset="0"/>
              </a:rPr>
              <a:t>extern</a:t>
            </a:r>
            <a:r>
              <a:rPr lang="en-US" altLang="en-US" sz="1600" b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i="1">
                <a:solidFill>
                  <a:srgbClr val="2838B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600" b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>
                <a:solidFill>
                  <a:srgbClr val="785840"/>
                </a:solidFill>
                <a:latin typeface="Consolas" panose="020B0609020204030204" pitchFamily="49" charset="0"/>
              </a:rPr>
              <a:t>squareit</a:t>
            </a:r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>
                <a:solidFill>
                  <a:srgbClr val="2838B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</a:rPr>
              <a:t>);</a:t>
            </a:r>
            <a:endParaRPr lang="en-US" altLang="en-US" sz="1600" b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lvl="0" defTabSz="914400">
              <a:lnSpc>
                <a:spcPct val="100000"/>
              </a:lnSpc>
              <a:spcBef>
                <a:spcPct val="30000"/>
              </a:spcBef>
              <a:buClrTx/>
              <a:buSzTx/>
            </a:pPr>
            <a:r>
              <a:rPr lang="en-US" altLang="en-US" sz="1600" b="1">
                <a:solidFill>
                  <a:srgbClr val="2838B0"/>
                </a:solidFill>
                <a:latin typeface="Consolas" panose="020B0609020204030204" pitchFamily="49" charset="0"/>
              </a:rPr>
              <a:t>extern</a:t>
            </a:r>
            <a:r>
              <a:rPr lang="en-US" altLang="en-US" sz="1600" b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 i="1">
                <a:solidFill>
                  <a:srgbClr val="2838B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600" b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>
                <a:solidFill>
                  <a:srgbClr val="785840"/>
                </a:solidFill>
                <a:latin typeface="Consolas" panose="020B0609020204030204" pitchFamily="49" charset="0"/>
              </a:rPr>
              <a:t>cubeit</a:t>
            </a:r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 i="1">
                <a:solidFill>
                  <a:srgbClr val="2838B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</a:rPr>
              <a:t>);</a:t>
            </a:r>
            <a:endParaRPr lang="en-US" altLang="en-US" sz="1600" b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lvl="0" defTabSz="914400">
              <a:lnSpc>
                <a:spcPct val="100000"/>
              </a:lnSpc>
              <a:spcBef>
                <a:spcPct val="30000"/>
              </a:spcBef>
              <a:buClrTx/>
              <a:buSzTx/>
            </a:pPr>
            <a:r>
              <a:rPr lang="en-US" altLang="en-US" sz="1600" b="1" i="1">
                <a:solidFill>
                  <a:srgbClr val="2838B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600" b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>
                <a:solidFill>
                  <a:srgbClr val="78584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</a:rPr>
              <a:t>()</a:t>
            </a:r>
            <a:r>
              <a:rPr lang="en-US" altLang="en-US" sz="1600" b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</a:rPr>
              <a:t>{</a:t>
            </a:r>
            <a:endParaRPr lang="en-US" altLang="en-US" sz="1600" b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lvl="0" defTabSz="914400">
              <a:lnSpc>
                <a:spcPct val="100000"/>
              </a:lnSpc>
              <a:spcBef>
                <a:spcPct val="30000"/>
              </a:spcBef>
              <a:buClrTx/>
              <a:buSzTx/>
            </a:pPr>
            <a:r>
              <a:rPr lang="en-US" altLang="en-US" sz="1600" b="1" i="1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altLang="en-US" sz="1600" b="1" i="1">
                <a:solidFill>
                  <a:srgbClr val="2838B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600" b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>
                <a:solidFill>
                  <a:schemeClr val="tx1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1600" b="1">
                <a:solidFill>
                  <a:srgbClr val="666666"/>
                </a:solidFill>
                <a:latin typeface="Consolas" panose="020B0609020204030204" pitchFamily="49" charset="0"/>
              </a:rPr>
              <a:t>=</a:t>
            </a:r>
            <a:r>
              <a:rPr lang="en-US" altLang="en-US" sz="1600" b="1">
                <a:solidFill>
                  <a:srgbClr val="444444"/>
                </a:solidFill>
                <a:latin typeface="Consolas" panose="020B0609020204030204" pitchFamily="49" charset="0"/>
              </a:rPr>
              <a:t>3</a:t>
            </a:r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</a:rPr>
              <a:t>;</a:t>
            </a:r>
            <a:endParaRPr lang="en-US" altLang="en-US" sz="1600" b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lvl="0" defTabSz="914400">
              <a:lnSpc>
                <a:spcPct val="100000"/>
              </a:lnSpc>
              <a:spcBef>
                <a:spcPct val="30000"/>
              </a:spcBef>
              <a:buClrTx/>
              <a:buSzTx/>
            </a:pPr>
            <a:r>
              <a:rPr lang="en-US" altLang="en-US" sz="1600" b="1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altLang="en-US" sz="1600" b="1">
                <a:solidFill>
                  <a:schemeClr val="tx1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>
                <a:solidFill>
                  <a:srgbClr val="B83838"/>
                </a:solidFill>
                <a:latin typeface="Consolas" panose="020B0609020204030204" pitchFamily="49" charset="0"/>
              </a:rPr>
              <a:t>"square: %d cube: %d</a:t>
            </a:r>
            <a:r>
              <a:rPr lang="en-US" altLang="en-US" sz="1600" b="1">
                <a:solidFill>
                  <a:srgbClr val="709030"/>
                </a:solidFill>
                <a:latin typeface="Consolas" panose="020B0609020204030204" pitchFamily="49" charset="0"/>
              </a:rPr>
              <a:t>\n</a:t>
            </a:r>
            <a:r>
              <a:rPr lang="en-US" altLang="en-US" sz="1600" b="1">
                <a:solidFill>
                  <a:srgbClr val="B83838"/>
                </a:solidFill>
                <a:latin typeface="Consolas" panose="020B0609020204030204" pitchFamily="49" charset="0"/>
              </a:rPr>
              <a:t>"</a:t>
            </a:r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</a:rPr>
              <a:t>,</a:t>
            </a:r>
            <a:r>
              <a:rPr lang="en-US" altLang="en-US" sz="1600" b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>
                <a:solidFill>
                  <a:schemeClr val="tx1"/>
                </a:solidFill>
                <a:latin typeface="Consolas" panose="020B0609020204030204" pitchFamily="49" charset="0"/>
              </a:rPr>
              <a:t>squareit</a:t>
            </a:r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>
                <a:solidFill>
                  <a:schemeClr val="tx1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</a:rPr>
              <a:t>),</a:t>
            </a:r>
            <a:r>
              <a:rPr lang="en-US" altLang="en-US" sz="1600" b="1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b="1">
                <a:solidFill>
                  <a:schemeClr val="tx1"/>
                </a:solidFill>
                <a:latin typeface="Consolas" panose="020B0609020204030204" pitchFamily="49" charset="0"/>
              </a:rPr>
              <a:t>cubeit</a:t>
            </a:r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>
                <a:solidFill>
                  <a:schemeClr val="tx1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</a:rPr>
              <a:t>));</a:t>
            </a:r>
            <a:endParaRPr lang="en-US" altLang="en-US" sz="1600" b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lvl="0" defTabSz="914400">
              <a:lnSpc>
                <a:spcPct val="100000"/>
              </a:lnSpc>
              <a:spcBef>
                <a:spcPct val="30000"/>
              </a:spcBef>
              <a:buClrTx/>
              <a:buSzTx/>
            </a:pPr>
            <a:r>
              <a:rPr lang="en-US" altLang="en-US" sz="1600" b="1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altLang="en-US" sz="1600" b="1">
                <a:solidFill>
                  <a:schemeClr val="tx1"/>
                </a:solidFill>
                <a:latin typeface="Consolas" panose="020B0609020204030204" pitchFamily="49" charset="0"/>
              </a:rPr>
              <a:t>exit</a:t>
            </a:r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600" b="1">
                <a:solidFill>
                  <a:srgbClr val="444444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</a:rPr>
              <a:t>);</a:t>
            </a:r>
            <a:endParaRPr lang="en-US" altLang="en-US" sz="1600" b="1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lvl="0" defTabSz="914400">
              <a:lnSpc>
                <a:spcPct val="100000"/>
              </a:lnSpc>
              <a:spcBef>
                <a:spcPct val="30000"/>
              </a:spcBef>
              <a:buClrTx/>
              <a:buSzTx/>
            </a:pPr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</a:rPr>
              <a:t>}</a:t>
            </a:r>
            <a:r>
              <a:rPr lang="en-US" altLang="en-US" sz="1600" b="1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55A9C1C4-AC7E-49BA-853F-3ACEC7193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18A6D2-AF8F-4250-8EF6-1328ED438DC3}"/>
              </a:ext>
            </a:extLst>
          </p:cNvPr>
          <p:cNvSpPr txBox="1"/>
          <p:nvPr/>
        </p:nvSpPr>
        <p:spPr>
          <a:xfrm>
            <a:off x="1226356" y="3276600"/>
            <a:ext cx="6526146" cy="7709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 gcc -m32 -o mathtest mathtest.c -L. –lmyutil</a:t>
            </a:r>
          </a:p>
          <a:p>
            <a:r>
              <a:rPr lang="pt-BR" sz="18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 ./mathtest</a:t>
            </a:r>
          </a:p>
          <a:p>
            <a:r>
              <a:rPr lang="pt-BR" sz="18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square: 9   cube: 27</a:t>
            </a: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DE1AAC10-60A3-4FBB-A56F-96EBBF2087FC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184731" y="4032409"/>
            <a:ext cx="8285162" cy="168964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lvl="2" indent="-234950" eaLnBrk="1" hangingPunct="1">
              <a:lnSpc>
                <a:spcPct val="121000"/>
              </a:lnSpc>
              <a:spcBef>
                <a:spcPts val="225"/>
              </a:spcBef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>
                <a:solidFill>
                  <a:srgbClr val="000099"/>
                </a:solidFill>
                <a:latin typeface="Arial" charset="0"/>
                <a:ea typeface="DejaVu LGC Sans" charset="0"/>
                <a:cs typeface="DejaVu LGC Sans" charset="0"/>
              </a:rPr>
              <a:t>List functions in object file</a:t>
            </a:r>
            <a:endParaRPr lang="en-US" sz="1800" b="1" dirty="0">
              <a:solidFill>
                <a:srgbClr val="000099"/>
              </a:solidFill>
              <a:latin typeface="Arial" charset="0"/>
              <a:ea typeface="DejaVu LGC Sans" charset="0"/>
              <a:cs typeface="DejaVu LGC Sans" charset="0"/>
            </a:endParaRPr>
          </a:p>
          <a:p>
            <a:pPr lvl="2" indent="-230188" eaLnBrk="1" hangingPunct="1">
              <a:lnSpc>
                <a:spcPct val="107000"/>
              </a:lnSpc>
              <a:spcBef>
                <a:spcPts val="225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endParaRPr lang="en-US" sz="1800" b="1" dirty="0">
              <a:solidFill>
                <a:srgbClr val="000099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BA5F9289-84C7-4447-8FC5-E004D0817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895600"/>
            <a:ext cx="1560340" cy="3715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mathtest.c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  <a:ea typeface="DejaVu LGC Sans" charset="0"/>
              <a:cs typeface="DejaVu LGC Sans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C8E443-1A72-4DE7-8EED-6710828BA908}"/>
              </a:ext>
            </a:extLst>
          </p:cNvPr>
          <p:cNvSpPr txBox="1"/>
          <p:nvPr/>
        </p:nvSpPr>
        <p:spPr>
          <a:xfrm>
            <a:off x="1226356" y="4572000"/>
            <a:ext cx="2667000" cy="13095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 nm libmyutil.a</a:t>
            </a:r>
            <a:br>
              <a:rPr lang="pt-BR" sz="1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pt-BR" sz="1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sz="1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squareit.o:</a:t>
            </a:r>
          </a:p>
          <a:p>
            <a:r>
              <a:rPr lang="pt-BR" sz="1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00000000 T squareit</a:t>
            </a:r>
          </a:p>
          <a:p>
            <a:endParaRPr lang="pt-BR" sz="140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cubeit.o:</a:t>
            </a:r>
          </a:p>
          <a:p>
            <a:r>
              <a:rPr lang="pt-BR" sz="1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00000000 T cubeit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B2C761-FEFB-4064-B666-E7E7435AC9A7}"/>
              </a:ext>
            </a:extLst>
          </p:cNvPr>
          <p:cNvSpPr txBox="1"/>
          <p:nvPr/>
        </p:nvSpPr>
        <p:spPr>
          <a:xfrm>
            <a:off x="4689611" y="4274595"/>
            <a:ext cx="4267200" cy="25160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 objdump –d libmyutil.a</a:t>
            </a:r>
          </a:p>
          <a:p>
            <a:endParaRPr lang="pt-BR" sz="140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squareit.o:     file format elf32-i386</a:t>
            </a:r>
          </a:p>
          <a:p>
            <a:r>
              <a:rPr lang="pt-BR" sz="1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00000000 &lt;squareit&gt;:</a:t>
            </a:r>
          </a:p>
          <a:p>
            <a:r>
              <a:rPr lang="pt-BR" sz="1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0:   push   %ebp</a:t>
            </a:r>
          </a:p>
          <a:p>
            <a:r>
              <a:rPr lang="pt-BR" sz="1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1:   mov    %esp,%ebp</a:t>
            </a:r>
          </a:p>
          <a:p>
            <a:endParaRPr lang="pt-BR" sz="140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endParaRPr lang="pt-BR" sz="140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cubeit.o:     file format elf32-i386</a:t>
            </a:r>
          </a:p>
          <a:p>
            <a:r>
              <a:rPr lang="pt-BR" sz="1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00000000 &lt;cubeit&gt;:</a:t>
            </a:r>
          </a:p>
          <a:p>
            <a:r>
              <a:rPr lang="pt-BR" sz="1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0:   push   %ebp</a:t>
            </a:r>
          </a:p>
          <a:p>
            <a:r>
              <a:rPr lang="pt-BR" sz="1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1:   mov    %esp,%ebp</a:t>
            </a:r>
          </a:p>
          <a:p>
            <a:r>
              <a:rPr lang="pt-BR" sz="14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2202364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10" grpId="0" animBg="1"/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99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Problems with static libraries</a:t>
            </a:r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107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Multiple copies of common code on disk</a:t>
            </a:r>
          </a:p>
          <a:p>
            <a:pPr marL="722313" lvl="1" indent="-230188" eaLnBrk="1" hangingPunct="1">
              <a:lnSpc>
                <a:spcPct val="113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Static compilation creates a binary with </a:t>
            </a:r>
            <a:r>
              <a:rPr lang="en-US" sz="20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libc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 object code copied into it (</a:t>
            </a:r>
            <a:r>
              <a:rPr lang="en-US" sz="20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libc.a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)</a:t>
            </a:r>
            <a:r>
              <a:rPr lang="ar-SA" sz="2000" b="1" dirty="0">
                <a:solidFill>
                  <a:srgbClr val="000066"/>
                </a:solidFill>
                <a:latin typeface="Arial" charset="0"/>
                <a:cs typeface="Arial" charset="0"/>
              </a:rPr>
              <a:t>‏</a:t>
            </a:r>
            <a:endParaRPr lang="en-US" sz="2000" b="1" dirty="0">
              <a:solidFill>
                <a:srgbClr val="000066"/>
              </a:solidFill>
              <a:latin typeface="Arial" charset="0"/>
              <a:cs typeface="Arial" charset="0"/>
            </a:endParaRPr>
          </a:p>
          <a:p>
            <a:pPr lvl="2" indent="-234950" eaLnBrk="1" hangingPunct="1">
              <a:lnSpc>
                <a:spcPct val="107000"/>
              </a:lnSpc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>
                <a:latin typeface="Arial" charset="0"/>
                <a:ea typeface="DejaVu LGC Sans" charset="0"/>
                <a:cs typeface="DejaVu LGC Sans" charset="0"/>
              </a:rPr>
              <a:t>Almost all programs use libc!</a:t>
            </a:r>
          </a:p>
          <a:p>
            <a:pPr lvl="2" indent="-234950" eaLnBrk="1" hangingPunct="1">
              <a:lnSpc>
                <a:spcPct val="107000"/>
              </a:lnSpc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>
                <a:latin typeface="Arial" charset="0"/>
                <a:ea typeface="DejaVu LGC Sans" charset="0"/>
                <a:cs typeface="DejaVu LGC Sans" charset="0"/>
              </a:rPr>
              <a:t>Large number of binaries on disk with the same code in it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>
                <a:latin typeface="Arial" charset="0"/>
                <a:ea typeface="DejaVu LGC Sans" charset="0"/>
                <a:cs typeface="DejaVu LGC Sans" charset="0"/>
              </a:rPr>
              <a:t>Security </a:t>
            </a: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issue</a:t>
            </a:r>
          </a:p>
          <a:p>
            <a:pPr lvl="2" indent="-234950" eaLnBrk="1" hangingPunct="1">
              <a:lnSpc>
                <a:spcPct val="107000"/>
              </a:lnSpc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Hard to update</a:t>
            </a:r>
          </a:p>
          <a:p>
            <a:pPr lvl="2" indent="-234950" eaLnBrk="1" hangingPunct="1">
              <a:lnSpc>
                <a:spcPct val="107000"/>
              </a:lnSpc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Security bug in </a:t>
            </a:r>
            <a:r>
              <a:rPr lang="en-US" dirty="0" err="1">
                <a:latin typeface="Arial" charset="0"/>
                <a:ea typeface="DejaVu LGC Sans" charset="0"/>
                <a:cs typeface="DejaVu LGC Sans" charset="0"/>
              </a:rPr>
              <a:t>libpng</a:t>
            </a: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 (11/2015) requires all statically-linked applications to be recompiled!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Dynamic libraries</a:t>
            </a:r>
            <a:endParaRPr lang="en-US" sz="3800" b="1" dirty="0">
              <a:solidFill>
                <a:srgbClr val="660033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Two types of libraries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(Previously) Static libraries</a:t>
            </a:r>
          </a:p>
          <a:p>
            <a:pPr lvl="2" indent="-234950" eaLnBrk="1" hangingPunct="1">
              <a:lnSpc>
                <a:spcPct val="107000"/>
              </a:lnSpc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Library of code that linker copies into the executable at compile time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Dynamic shared object libraries</a:t>
            </a:r>
          </a:p>
          <a:p>
            <a:pPr lvl="2" indent="-234950" eaLnBrk="1" hangingPunct="1">
              <a:lnSpc>
                <a:spcPct val="107000"/>
              </a:lnSpc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Code loaded at run-time from the file system by system loader upon program execution</a:t>
            </a:r>
          </a:p>
          <a:p>
            <a:pPr lvl="2" indent="-230188" eaLnBrk="1" hangingPunct="1">
              <a:lnSpc>
                <a:spcPct val="107000"/>
              </a:lnSpc>
              <a:spcBef>
                <a:spcPts val="225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endParaRPr lang="en-US" sz="1800" b="1" dirty="0">
              <a:solidFill>
                <a:srgbClr val="000099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Dynamic libraries</a:t>
            </a:r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idx="1"/>
          </p:nvPr>
        </p:nvSpPr>
        <p:spPr bwMode="auto">
          <a:xfrm>
            <a:off x="290513" y="1220788"/>
            <a:ext cx="8285162" cy="520223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8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Have binaries compiled with a reference to a library of shared objects on disk</a:t>
            </a:r>
          </a:p>
          <a:p>
            <a:pPr marL="722313" lvl="1" indent="-230188" eaLnBrk="1" hangingPunct="1">
              <a:lnSpc>
                <a:spcPct val="97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Libraries loaded at run-time from file system rather than copied in at compile-time</a:t>
            </a:r>
          </a:p>
          <a:p>
            <a:pPr marL="722313" lvl="1" indent="-230188" eaLnBrk="1" hangingPunct="1">
              <a:lnSpc>
                <a:spcPct val="97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Now the default option for </a:t>
            </a:r>
            <a:r>
              <a:rPr lang="en-US" dirty="0" err="1">
                <a:latin typeface="Arial" charset="0"/>
                <a:ea typeface="DejaVu LGC Sans" charset="0"/>
                <a:cs typeface="DejaVu LGC Sans" charset="0"/>
              </a:rPr>
              <a:t>libc</a:t>
            </a: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 when compiling </a:t>
            </a:r>
            <a:r>
              <a:rPr lang="en-US">
                <a:latin typeface="Arial" charset="0"/>
                <a:ea typeface="DejaVu LGC Sans" charset="0"/>
                <a:cs typeface="DejaVu LGC Sans" charset="0"/>
              </a:rPr>
              <a:t>via gcc</a:t>
            </a:r>
          </a:p>
          <a:p>
            <a:pPr marL="492125" lvl="1" indent="0" eaLnBrk="1" hangingPunct="1">
              <a:lnSpc>
                <a:spcPct val="97000"/>
              </a:lnSpc>
              <a:buClr>
                <a:srgbClr val="660033"/>
              </a:buClr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600">
                <a:latin typeface="Courier New" pitchFamily="49" charset="0"/>
                <a:ea typeface="DejaVu LGC Sans" charset="0"/>
                <a:cs typeface="Courier New" pitchFamily="49" charset="0"/>
              </a:rPr>
              <a:t>% gcc hello.o -static -o hello.static</a:t>
            </a:r>
          </a:p>
          <a:p>
            <a:pPr marL="492125" lvl="1" indent="0" eaLnBrk="1" hangingPunct="1">
              <a:lnSpc>
                <a:spcPct val="97000"/>
              </a:lnSpc>
              <a:buClr>
                <a:srgbClr val="660033"/>
              </a:buClr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600">
                <a:latin typeface="Courier New" pitchFamily="49" charset="0"/>
                <a:ea typeface="DejaVu LGC Sans" charset="0"/>
                <a:cs typeface="Courier New" pitchFamily="49" charset="0"/>
              </a:rPr>
              <a:t>% gcc hello.o -o hello.dynamic</a:t>
            </a:r>
          </a:p>
          <a:p>
            <a:pPr marL="492125" lvl="1" indent="0" eaLnBrk="1" hangingPunct="1">
              <a:lnSpc>
                <a:spcPct val="97000"/>
              </a:lnSpc>
              <a:buClr>
                <a:srgbClr val="660033"/>
              </a:buClr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600">
                <a:latin typeface="Courier New" pitchFamily="49" charset="0"/>
                <a:ea typeface="DejaVu LGC Sans" charset="0"/>
                <a:cs typeface="Courier New" pitchFamily="49" charset="0"/>
              </a:rPr>
              <a:t>% size hello.dynamic hello.static</a:t>
            </a:r>
          </a:p>
          <a:p>
            <a:pPr marL="492125" lvl="1" indent="0" eaLnBrk="1" hangingPunct="1">
              <a:lnSpc>
                <a:spcPct val="97000"/>
              </a:lnSpc>
              <a:buClr>
                <a:srgbClr val="660033"/>
              </a:buClr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600">
                <a:latin typeface="Courier New" pitchFamily="49" charset="0"/>
                <a:ea typeface="DejaVu LGC Sans" charset="0"/>
                <a:cs typeface="Courier New" pitchFamily="49" charset="0"/>
              </a:rPr>
              <a:t>   text	   data	    bss	    dec	    hex		filename</a:t>
            </a:r>
          </a:p>
          <a:p>
            <a:pPr marL="492125" lvl="1" indent="0" eaLnBrk="1" hangingPunct="1">
              <a:lnSpc>
                <a:spcPct val="97000"/>
              </a:lnSpc>
              <a:buClr>
                <a:srgbClr val="660033"/>
              </a:buClr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600">
                <a:latin typeface="Courier New" pitchFamily="49" charset="0"/>
                <a:ea typeface="DejaVu LGC Sans" charset="0"/>
                <a:cs typeface="Courier New" pitchFamily="49" charset="0"/>
              </a:rPr>
              <a:t>   1521	    600	      8	   2129	    851		hello.dynamic</a:t>
            </a:r>
          </a:p>
          <a:p>
            <a:pPr marL="492125" lvl="1" indent="0" eaLnBrk="1" hangingPunct="1">
              <a:lnSpc>
                <a:spcPct val="97000"/>
              </a:lnSpc>
              <a:buClr>
                <a:srgbClr val="660033"/>
              </a:buClr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600">
                <a:latin typeface="Courier New" pitchFamily="49" charset="0"/>
                <a:ea typeface="DejaVu LGC Sans" charset="0"/>
                <a:cs typeface="Courier New" pitchFamily="49" charset="0"/>
              </a:rPr>
              <a:t> 742889	  20876	   5984	 769749	  bbed5		hello.static</a:t>
            </a:r>
          </a:p>
          <a:p>
            <a:pPr marL="492125" lvl="1" indent="0" eaLnBrk="1" hangingPunct="1">
              <a:lnSpc>
                <a:spcPct val="97000"/>
              </a:lnSpc>
              <a:buClr>
                <a:srgbClr val="660033"/>
              </a:buClr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600">
                <a:latin typeface="Courier New" pitchFamily="49" charset="0"/>
                <a:ea typeface="DejaVu LGC Sans" charset="0"/>
                <a:cs typeface="Courier New" pitchFamily="49" charset="0"/>
              </a:rPr>
              <a:t>% nm hello.dynamic | wc –l</a:t>
            </a:r>
          </a:p>
          <a:p>
            <a:pPr marL="722313" lvl="1" indent="-230188" eaLnBrk="1" hangingPunct="1">
              <a:lnSpc>
                <a:spcPct val="97000"/>
              </a:lnSpc>
              <a:buClr>
                <a:srgbClr val="660033"/>
              </a:buClr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600">
                <a:latin typeface="Courier New" pitchFamily="49" charset="0"/>
                <a:ea typeface="DejaVu LGC Sans" charset="0"/>
                <a:cs typeface="Courier New" pitchFamily="49" charset="0"/>
              </a:rPr>
              <a:t>33</a:t>
            </a:r>
          </a:p>
          <a:p>
            <a:pPr marL="722313" lvl="1" indent="-230188" eaLnBrk="1" hangingPunct="1">
              <a:lnSpc>
                <a:spcPct val="97000"/>
              </a:lnSpc>
              <a:buClr>
                <a:srgbClr val="660033"/>
              </a:buClr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600">
                <a:latin typeface="Courier New" pitchFamily="49" charset="0"/>
                <a:ea typeface="DejaVu LGC Sans" charset="0"/>
                <a:cs typeface="Courier New" pitchFamily="49" charset="0"/>
              </a:rPr>
              <a:t>% nm hello.static | wc –l</a:t>
            </a:r>
          </a:p>
          <a:p>
            <a:pPr marL="722313" lvl="1" indent="-230188" eaLnBrk="1" hangingPunct="1">
              <a:lnSpc>
                <a:spcPct val="97000"/>
              </a:lnSpc>
              <a:buClr>
                <a:srgbClr val="660033"/>
              </a:buClr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600">
                <a:latin typeface="Courier New" pitchFamily="49" charset="0"/>
                <a:ea typeface="DejaVu LGC Sans" charset="0"/>
                <a:cs typeface="Courier New" pitchFamily="49" charset="0"/>
              </a:rPr>
              <a:t>1659</a:t>
            </a:r>
          </a:p>
          <a:p>
            <a:pPr marL="492125" lvl="1" indent="0" eaLnBrk="1" hangingPunct="1">
              <a:lnSpc>
                <a:spcPct val="97000"/>
              </a:lnSpc>
              <a:buClr>
                <a:srgbClr val="660033"/>
              </a:buClr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endParaRPr lang="en-US" sz="1600">
              <a:latin typeface="Courier New" pitchFamily="49" charset="0"/>
              <a:ea typeface="DejaVu LGC Sans" charset="0"/>
              <a:cs typeface="Courier New" pitchFamily="49" charset="0"/>
            </a:endParaRPr>
          </a:p>
          <a:p>
            <a:pPr marL="492125" lvl="1" indent="0" eaLnBrk="1" hangingPunct="1">
              <a:lnSpc>
                <a:spcPct val="97000"/>
              </a:lnSpc>
              <a:buClr>
                <a:srgbClr val="660033"/>
              </a:buClr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endParaRPr lang="en-US">
              <a:latin typeface="Arial" charset="0"/>
              <a:ea typeface="DejaVu LGC Sans" charset="0"/>
              <a:cs typeface="Courier New" pitchFamily="49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914400" y="6465431"/>
            <a:ext cx="7517443" cy="343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CCCCFF"/>
                </a:solidFill>
                <a:latin typeface="Arial" charset="0"/>
                <a:ea typeface="DejaVu LGC Sans" charset="0"/>
                <a:cs typeface="DejaVu LGC Sans" charset="0"/>
              </a:rPr>
              <a:t>http://thefengs.com/wuchang/courses/cs201/class/03/hello.dynamic</a:t>
            </a:r>
          </a:p>
        </p:txBody>
      </p:sp>
    </p:spTree>
    <p:extLst>
      <p:ext uri="{BB962C8B-B14F-4D97-AF65-F5344CB8AC3E}">
        <p14:creationId xmlns:p14="http://schemas.microsoft.com/office/powerpoint/2010/main" val="30537641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Dynamic libraries</a:t>
            </a:r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idx="1"/>
          </p:nvPr>
        </p:nvSpPr>
        <p:spPr bwMode="auto">
          <a:xfrm>
            <a:off x="290513" y="1220788"/>
            <a:ext cx="8285162" cy="520223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722313" lvl="1" indent="-230188" eaLnBrk="1" hangingPunct="1">
              <a:lnSpc>
                <a:spcPct val="97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ldd &lt;binary&gt;</a:t>
            </a:r>
            <a:r>
              <a:rPr lang="en-US" sz="20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  to see dependencies</a:t>
            </a:r>
          </a:p>
          <a:p>
            <a:pPr marL="1122363" lvl="2" indent="-230188" eaLnBrk="1" hangingPunct="1">
              <a:lnSpc>
                <a:spcPct val="97000"/>
              </a:lnSpc>
              <a:spcBef>
                <a:spcPts val="625"/>
              </a:spcBef>
              <a:buClr>
                <a:srgbClr val="660033"/>
              </a:buClr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40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% ldd hello.dynamic</a:t>
            </a:r>
          </a:p>
          <a:p>
            <a:pPr marL="1122363" lvl="2" indent="-230188" eaLnBrk="1" hangingPunct="1">
              <a:lnSpc>
                <a:spcPct val="97000"/>
              </a:lnSpc>
              <a:spcBef>
                <a:spcPts val="625"/>
              </a:spcBef>
              <a:buClr>
                <a:srgbClr val="660033"/>
              </a:buClr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40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linux-vdso.so.1 (0x00007fff405dd000)</a:t>
            </a:r>
          </a:p>
          <a:p>
            <a:pPr marL="1122363" lvl="2" indent="-230188" eaLnBrk="1" hangingPunct="1">
              <a:lnSpc>
                <a:spcPct val="97000"/>
              </a:lnSpc>
              <a:spcBef>
                <a:spcPts val="625"/>
              </a:spcBef>
              <a:buClr>
                <a:srgbClr val="660033"/>
              </a:buClr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40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libc.so.6 =&gt; /lib/x86_64-linux-gnu/libc.so.6 (0x00007f556a468000)</a:t>
            </a:r>
          </a:p>
          <a:p>
            <a:pPr marL="1122363" lvl="2" indent="-230188" eaLnBrk="1" hangingPunct="1">
              <a:lnSpc>
                <a:spcPct val="97000"/>
              </a:lnSpc>
              <a:spcBef>
                <a:spcPts val="625"/>
              </a:spcBef>
              <a:buClr>
                <a:srgbClr val="660033"/>
              </a:buClr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40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/lib64/ld-linux-x86-64.so.2 (0x00007f556aa5b000)</a:t>
            </a:r>
          </a:p>
          <a:p>
            <a:pPr marL="1122363" lvl="2" indent="-230188" eaLnBrk="1" hangingPunct="1">
              <a:lnSpc>
                <a:spcPct val="97000"/>
              </a:lnSpc>
              <a:spcBef>
                <a:spcPts val="625"/>
              </a:spcBef>
              <a:buClr>
                <a:srgbClr val="660033"/>
              </a:buClr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endParaRPr lang="en-US">
              <a:solidFill>
                <a:srgbClr val="000066"/>
              </a:solidFill>
              <a:latin typeface="Courier New" pitchFamily="49" charset="0"/>
              <a:ea typeface="DejaVu LGC Sans" charset="0"/>
              <a:cs typeface="Courier New" pitchFamily="49" charset="0"/>
            </a:endParaRPr>
          </a:p>
          <a:p>
            <a:pPr marL="722313" lvl="1" indent="-230188" eaLnBrk="1" hangingPunct="1">
              <a:lnSpc>
                <a:spcPct val="97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>
                <a:latin typeface="Arial" charset="0"/>
                <a:ea typeface="DejaVu LGC Sans" charset="0"/>
                <a:cs typeface="DejaVu LGC Sans" charset="0"/>
              </a:rPr>
              <a:t>Creating dynamic libraries</a:t>
            </a:r>
            <a:endParaRPr lang="en-US" sz="2000" b="1">
              <a:solidFill>
                <a:srgbClr val="000066"/>
              </a:solidFill>
              <a:latin typeface="Arial" charset="0"/>
              <a:ea typeface="DejaVu LGC Sans" charset="0"/>
              <a:cs typeface="DejaVu LGC Sans" charset="0"/>
            </a:endParaRPr>
          </a:p>
          <a:p>
            <a:pPr lvl="2" indent="-234950" eaLnBrk="1" hangingPunct="1">
              <a:lnSpc>
                <a:spcPct val="97000"/>
              </a:lnSpc>
              <a:spcBef>
                <a:spcPts val="225"/>
              </a:spcBef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>
                <a:solidFill>
                  <a:srgbClr val="000099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gcc</a:t>
            </a:r>
            <a:r>
              <a:rPr lang="en-US" sz="1800" b="1">
                <a:solidFill>
                  <a:srgbClr val="000099"/>
                </a:solidFill>
                <a:latin typeface="Arial" charset="0"/>
                <a:ea typeface="DejaVu LGC Sans" charset="0"/>
                <a:cs typeface="DejaVu LGC Sans" charset="0"/>
              </a:rPr>
              <a:t> flag “</a:t>
            </a:r>
            <a:r>
              <a:rPr lang="en-US" sz="1800" b="1">
                <a:solidFill>
                  <a:srgbClr val="000099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–shared</a:t>
            </a:r>
            <a:r>
              <a:rPr lang="en-US" sz="1800" b="1">
                <a:solidFill>
                  <a:srgbClr val="000099"/>
                </a:solidFill>
                <a:latin typeface="Arial" charset="0"/>
                <a:ea typeface="DejaVu LGC Sans" charset="0"/>
                <a:cs typeface="DejaVu LGC Sans" charset="0"/>
              </a:rPr>
              <a:t>”  to create dynamic shared object files (</a:t>
            </a:r>
            <a:r>
              <a:rPr lang="en-US" sz="1800" b="1">
                <a:solidFill>
                  <a:srgbClr val="000099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.so</a:t>
            </a:r>
            <a:r>
              <a:rPr lang="en-US" sz="1800" b="1">
                <a:solidFill>
                  <a:srgbClr val="000099"/>
                </a:solidFill>
                <a:latin typeface="Arial" charset="0"/>
                <a:ea typeface="DejaVu LGC Sans" charset="0"/>
                <a:cs typeface="DejaVu LGC Sans" charset="0"/>
              </a:rPr>
              <a:t>)</a:t>
            </a:r>
            <a:endParaRPr lang="en-US" sz="1800" b="1" dirty="0">
              <a:solidFill>
                <a:srgbClr val="000099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914400" y="6465431"/>
            <a:ext cx="7517443" cy="343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CCCCFF"/>
                </a:solidFill>
                <a:latin typeface="Arial" charset="0"/>
                <a:ea typeface="DejaVu LGC Sans" charset="0"/>
                <a:cs typeface="DejaVu LGC Sans" charset="0"/>
              </a:rPr>
              <a:t>http://thefengs.com/wuchang/courses/cs201/class/03/hello.dynamic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Caveat</a:t>
            </a:r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85000"/>
              </a:lnSpc>
              <a:buClrTx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How does one ensure dynamic libraries are present 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across all 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run-time environments?</a:t>
            </a:r>
          </a:p>
          <a:p>
            <a:pPr marL="722313" lvl="1" indent="-230188" eaLnBrk="1" hangingPunct="1">
              <a:lnSpc>
                <a:spcPct val="97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Must fall back to static linking (via </a:t>
            </a:r>
            <a:r>
              <a:rPr lang="en-US" dirty="0" err="1">
                <a:latin typeface="Arial" charset="0"/>
                <a:ea typeface="DejaVu LGC Sans" charset="0"/>
                <a:cs typeface="DejaVu LGC Sans" charset="0"/>
              </a:rPr>
              <a:t>gcc’s</a:t>
            </a: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 </a:t>
            </a:r>
            <a:r>
              <a:rPr lang="en-US" dirty="0">
                <a:latin typeface="Courier New" pitchFamily="49" charset="0"/>
                <a:ea typeface="DejaVu LGC Sans" charset="0"/>
                <a:cs typeface="Courier New" pitchFamily="49" charset="0"/>
              </a:rPr>
              <a:t>–static</a:t>
            </a: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 flag) to create self-contained binaries and avoid problems with DLL versions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Line 2"/>
          <p:cNvSpPr>
            <a:spLocks noChangeShapeType="1"/>
          </p:cNvSpPr>
          <p:nvPr/>
        </p:nvSpPr>
        <p:spPr bwMode="auto">
          <a:xfrm>
            <a:off x="1711325" y="1196489"/>
            <a:ext cx="1588" cy="381000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533400" y="1566377"/>
            <a:ext cx="2133600" cy="643423"/>
          </a:xfrm>
          <a:prstGeom prst="rect">
            <a:avLst/>
          </a:prstGeom>
          <a:solidFill>
            <a:srgbClr val="00FFFF"/>
          </a:solidFill>
          <a:ln w="2844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Compile</a:t>
            </a:r>
            <a:endParaRPr lang="en-US" sz="1800" b="1" dirty="0">
              <a:solidFill>
                <a:srgbClr val="000000"/>
              </a:solidFill>
              <a:latin typeface="Arial" charset="0"/>
              <a:ea typeface="DejaVu LGC Sans" charset="0"/>
              <a:cs typeface="DejaVu LGC Sans" charset="0"/>
            </a:endParaRP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rPr>
              <a:t>(cpp,cc1, as)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403350" y="891689"/>
            <a:ext cx="592138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m.c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1403350" y="2505075"/>
            <a:ext cx="592138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m.o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2701924" y="1566377"/>
            <a:ext cx="2098675" cy="643423"/>
          </a:xfrm>
          <a:prstGeom prst="rect">
            <a:avLst/>
          </a:prstGeom>
          <a:solidFill>
            <a:srgbClr val="00FFFF"/>
          </a:solidFill>
          <a:ln w="2844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Compile</a:t>
            </a:r>
            <a:endParaRPr lang="en-US" sz="1800" b="1" dirty="0">
              <a:solidFill>
                <a:srgbClr val="000000"/>
              </a:solidFill>
              <a:latin typeface="Arial" charset="0"/>
              <a:ea typeface="DejaVu LGC Sans" charset="0"/>
              <a:cs typeface="DejaVu LGC Sans" charset="0"/>
            </a:endParaRP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rPr>
              <a:t>cpp</a:t>
            </a:r>
            <a:r>
              <a:rPr lang="en-US" sz="1800" b="1" dirty="0"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rPr>
              <a:t>, cc1, as)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3079750" y="891689"/>
            <a:ext cx="592138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a.c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3079750" y="2505075"/>
            <a:ext cx="592138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a.o</a:t>
            </a: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3387725" y="1196489"/>
            <a:ext cx="1588" cy="381000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1711325" y="2200275"/>
            <a:ext cx="1588" cy="381000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3387725" y="2200275"/>
            <a:ext cx="1588" cy="381000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1711325" y="2809875"/>
            <a:ext cx="762000" cy="304800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3387725" y="2809875"/>
            <a:ext cx="1588" cy="381000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3984625" y="4029075"/>
            <a:ext cx="1141413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libc.so</a:t>
            </a:r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3640138" y="4333875"/>
            <a:ext cx="895350" cy="457200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1863725" y="3267075"/>
            <a:ext cx="2971800" cy="363538"/>
          </a:xfrm>
          <a:prstGeom prst="rect">
            <a:avLst/>
          </a:prstGeom>
          <a:solidFill>
            <a:srgbClr val="00FFFF"/>
          </a:solidFill>
          <a:ln w="2844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rPr>
              <a:t>Static Linker (ld)</a:t>
            </a:r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3262313" y="4017963"/>
            <a:ext cx="317500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p</a:t>
            </a:r>
          </a:p>
        </p:txBody>
      </p:sp>
      <p:sp>
        <p:nvSpPr>
          <p:cNvPr id="25618" name="Rectangle 18"/>
          <p:cNvSpPr>
            <a:spLocks noChangeArrowheads="1"/>
          </p:cNvSpPr>
          <p:nvPr/>
        </p:nvSpPr>
        <p:spPr bwMode="auto">
          <a:xfrm>
            <a:off x="1219200" y="4856163"/>
            <a:ext cx="4191000" cy="638175"/>
          </a:xfrm>
          <a:prstGeom prst="rect">
            <a:avLst/>
          </a:prstGeom>
          <a:solidFill>
            <a:srgbClr val="00FFFF"/>
          </a:solidFill>
          <a:ln w="28440" cap="sq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rPr>
              <a:t>Loader/Dynamic Linker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00"/>
                </a:solidFill>
                <a:latin typeface="Arial" charset="0"/>
                <a:ea typeface="DejaVu LGC Sans" charset="0"/>
                <a:cs typeface="DejaVu LGC Sans" charset="0"/>
              </a:rPr>
              <a:t>(ld-linux.so)</a:t>
            </a:r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3365500" y="3724275"/>
            <a:ext cx="6350" cy="381000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>
            <a:off x="3352800" y="4410075"/>
            <a:ext cx="1588" cy="381000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1" name="Text Box 21"/>
          <p:cNvSpPr txBox="1">
            <a:spLocks noChangeArrowheads="1"/>
          </p:cNvSpPr>
          <p:nvPr/>
        </p:nvSpPr>
        <p:spPr bwMode="auto">
          <a:xfrm>
            <a:off x="4440238" y="2516188"/>
            <a:ext cx="1963737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libwhatever.a</a:t>
            </a:r>
          </a:p>
        </p:txBody>
      </p:sp>
      <p:sp>
        <p:nvSpPr>
          <p:cNvPr id="25622" name="Line 22"/>
          <p:cNvSpPr>
            <a:spLocks noChangeShapeType="1"/>
          </p:cNvSpPr>
          <p:nvPr/>
        </p:nvSpPr>
        <p:spPr bwMode="auto">
          <a:xfrm flipH="1">
            <a:off x="3976688" y="2820988"/>
            <a:ext cx="860425" cy="381000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3352800" y="5491163"/>
            <a:ext cx="1588" cy="381000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3125788" y="5948363"/>
            <a:ext cx="455612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p’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5184775" y="4029075"/>
            <a:ext cx="1141413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libm.so</a:t>
            </a:r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 flipH="1">
            <a:off x="4630738" y="4333875"/>
            <a:ext cx="1104900" cy="457200"/>
          </a:xfrm>
          <a:prstGeom prst="line">
            <a:avLst/>
          </a:prstGeom>
          <a:noFill/>
          <a:ln w="28440" cap="sq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99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The Complete Picture</a:t>
            </a: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228600" y="3962400"/>
            <a:ext cx="2971800" cy="55057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65000"/>
              </a:lnSpc>
              <a:spcBef>
                <a:spcPts val="1125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i="1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Partially linked executable</a:t>
            </a:r>
          </a:p>
          <a:p>
            <a:pPr>
              <a:lnSpc>
                <a:spcPct val="65000"/>
              </a:lnSpc>
              <a:spcBef>
                <a:spcPts val="1125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i="1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p (on disk)</a:t>
            </a:r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4953000" y="3505200"/>
            <a:ext cx="3048000" cy="58695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i="1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Shared library of dynamically </a:t>
            </a:r>
            <a:r>
              <a:rPr lang="en-US" sz="1600" b="1" i="1" dirty="0" err="1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relocatable</a:t>
            </a:r>
            <a:r>
              <a:rPr lang="en-US" sz="1600" b="1" i="1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 object files</a:t>
            </a:r>
          </a:p>
        </p:txBody>
      </p:sp>
      <p:sp>
        <p:nvSpPr>
          <p:cNvPr id="31" name="Text Box 2"/>
          <p:cNvSpPr txBox="1">
            <a:spLocks noChangeArrowheads="1"/>
          </p:cNvSpPr>
          <p:nvPr/>
        </p:nvSpPr>
        <p:spPr bwMode="auto">
          <a:xfrm>
            <a:off x="5684838" y="4419600"/>
            <a:ext cx="3459162" cy="1079399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i="1" dirty="0" err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libc.so</a:t>
            </a:r>
            <a:r>
              <a:rPr lang="en-US" sz="1600" b="1" i="1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 functions called by </a:t>
            </a:r>
            <a:r>
              <a:rPr lang="en-US" sz="1600" b="1" i="1" dirty="0" err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m.c</a:t>
            </a:r>
            <a:endParaRPr lang="en-US" sz="1600" b="1" i="1" dirty="0">
              <a:solidFill>
                <a:srgbClr val="FF0000"/>
              </a:solidFill>
              <a:latin typeface="Courier New" pitchFamily="49" charset="0"/>
              <a:ea typeface="DejaVu LGC Sans" charset="0"/>
              <a:cs typeface="DejaVu LGC Sans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i="1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and </a:t>
            </a:r>
            <a:r>
              <a:rPr lang="en-US" sz="1600" b="1" i="1" dirty="0" err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a.c</a:t>
            </a:r>
            <a:r>
              <a:rPr lang="en-US" sz="1600" b="1" i="1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 are loaded, linked, and (potentially) shared among processes.</a:t>
            </a:r>
          </a:p>
        </p:txBody>
      </p:sp>
      <p:sp>
        <p:nvSpPr>
          <p:cNvPr id="32" name="Text Box 24"/>
          <p:cNvSpPr txBox="1">
            <a:spLocks noChangeArrowheads="1"/>
          </p:cNvSpPr>
          <p:nvPr/>
        </p:nvSpPr>
        <p:spPr bwMode="auto">
          <a:xfrm>
            <a:off x="381000" y="5867400"/>
            <a:ext cx="2879725" cy="6842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65000"/>
              </a:lnSpc>
              <a:spcBef>
                <a:spcPts val="1125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i="1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Fully linked executable </a:t>
            </a:r>
          </a:p>
          <a:p>
            <a:pPr>
              <a:lnSpc>
                <a:spcPct val="65000"/>
              </a:lnSpc>
              <a:spcBef>
                <a:spcPts val="1125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i="1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p’ (in memory)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447800"/>
            <a:ext cx="8429625" cy="4429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828800" y="1287463"/>
            <a:ext cx="1244600" cy="520700"/>
          </a:xfrm>
          <a:prstGeom prst="rect">
            <a:avLst/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1" hangingPunct="1">
              <a:lnSpc>
                <a:spcPct val="100000"/>
              </a:lnSpc>
              <a:spcBef>
                <a:spcPts val="875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66"/>
                </a:solidFill>
                <a:latin typeface="Tahoma" pitchFamily="32" charset="0"/>
                <a:ea typeface="DejaVu LGC Sans" charset="0"/>
                <a:cs typeface="DejaVu LGC Sans" charset="0"/>
              </a:rPr>
              <a:t>User</a:t>
            </a:r>
            <a:br>
              <a:rPr lang="en-US" sz="1400" b="1">
                <a:solidFill>
                  <a:srgbClr val="000066"/>
                </a:solidFill>
                <a:latin typeface="Tahoma" pitchFamily="32" charset="0"/>
                <a:ea typeface="DejaVu LGC Sans" charset="0"/>
                <a:cs typeface="DejaVu LGC Sans" charset="0"/>
              </a:rPr>
            </a:br>
            <a:r>
              <a:rPr lang="en-US" sz="1400" b="1">
                <a:solidFill>
                  <a:srgbClr val="000066"/>
                </a:solidFill>
                <a:latin typeface="Tahoma" pitchFamily="32" charset="0"/>
                <a:ea typeface="DejaVu LGC Sans" charset="0"/>
                <a:cs typeface="DejaVu LGC Sans" charset="0"/>
              </a:rPr>
              <a:t>Interface</a:t>
            </a: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482600" y="5105400"/>
            <a:ext cx="7302500" cy="1588"/>
          </a:xfrm>
          <a:prstGeom prst="line">
            <a:avLst/>
          </a:prstGeom>
          <a:noFill/>
          <a:ln w="1908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A software view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99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The (Actual) Complete Picture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Dozens of processes use </a:t>
            </a:r>
            <a:r>
              <a:rPr lang="en-US" dirty="0" err="1"/>
              <a:t>libc.so</a:t>
            </a:r>
            <a:endParaRPr lang="en-US" dirty="0"/>
          </a:p>
          <a:p>
            <a:pPr marL="722313" lvl="1" indent="-230188" eaLnBrk="1" hangingPunct="1">
              <a:lnSpc>
                <a:spcPct val="97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>
                <a:latin typeface="Arial" charset="0"/>
                <a:ea typeface="DejaVu LGC Sans" charset="0"/>
                <a:cs typeface="DejaVu LGC Sans" charset="0"/>
              </a:rPr>
              <a:t>If each </a:t>
            </a: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process reads </a:t>
            </a:r>
            <a:r>
              <a:rPr lang="en-US" dirty="0" err="1">
                <a:latin typeface="Arial" charset="0"/>
                <a:ea typeface="DejaVu LGC Sans" charset="0"/>
                <a:cs typeface="DejaVu LGC Sans" charset="0"/>
              </a:rPr>
              <a:t>libc.so</a:t>
            </a: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 from disk and loads private copy into address space</a:t>
            </a:r>
          </a:p>
          <a:p>
            <a:pPr marL="722313" lvl="1" indent="-230188" eaLnBrk="1" hangingPunct="1">
              <a:lnSpc>
                <a:spcPct val="97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Multiple copies of the *exact* code resident in memory for each!</a:t>
            </a:r>
          </a:p>
          <a:p>
            <a:pPr marL="722313" lvl="1" indent="-230188" eaLnBrk="1" hangingPunct="1">
              <a:lnSpc>
                <a:spcPct val="97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Modern operating systems keep one copy of library in read-only memory</a:t>
            </a:r>
          </a:p>
          <a:p>
            <a:pPr lvl="2" indent="-234950" eaLnBrk="1" hangingPunct="1">
              <a:lnSpc>
                <a:spcPct val="97000"/>
              </a:lnSpc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Single shared copy</a:t>
            </a:r>
          </a:p>
          <a:p>
            <a:pPr lvl="2" indent="-234950" eaLnBrk="1" hangingPunct="1">
              <a:lnSpc>
                <a:spcPct val="97000"/>
              </a:lnSpc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>
                <a:latin typeface="Arial" charset="0"/>
                <a:ea typeface="DejaVu LGC Sans" charset="0"/>
                <a:cs typeface="DejaVu LGC Sans" charset="0"/>
              </a:rPr>
              <a:t>Use shared </a:t>
            </a: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virtual memory (page-sharing) to reduce memory use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Program execution</a:t>
            </a:r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gcc</a:t>
            </a: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/cc output an executable in the ELF format (Linux)</a:t>
            </a:r>
            <a:r>
              <a:rPr lang="ar-SA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‏</a:t>
            </a:r>
            <a:endParaRPr lang="en-US" sz="2000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 marL="722313" lvl="1" indent="-230188" eaLnBrk="1" hangingPunct="1">
              <a:lnSpc>
                <a:spcPct val="95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Executable and Linkable Format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Standard unified binary format  for 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 err="1">
                <a:solidFill>
                  <a:srgbClr val="002060"/>
                </a:solidFill>
                <a:latin typeface="Arial" charset="0"/>
                <a:ea typeface="DejaVu LGC Sans" charset="0"/>
                <a:cs typeface="DejaVu LGC Sans" charset="0"/>
              </a:rPr>
              <a:t>Relocatable</a:t>
            </a:r>
            <a:r>
              <a:rPr lang="en-US" sz="1800" b="1" dirty="0">
                <a:solidFill>
                  <a:srgbClr val="002060"/>
                </a:solidFill>
                <a:latin typeface="Arial" charset="0"/>
                <a:ea typeface="DejaVu LGC Sans" charset="0"/>
                <a:cs typeface="DejaVu LGC Sans" charset="0"/>
              </a:rPr>
              <a:t> object files (</a:t>
            </a:r>
            <a:r>
              <a:rPr lang="en-US" sz="1800" b="1" dirty="0">
                <a:solidFill>
                  <a:srgbClr val="00206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.o</a:t>
            </a:r>
            <a:r>
              <a:rPr lang="en-US" sz="1800" b="1" dirty="0">
                <a:solidFill>
                  <a:srgbClr val="002060"/>
                </a:solidFill>
                <a:latin typeface="Arial" charset="0"/>
                <a:ea typeface="DejaVu LGC Sans" charset="0"/>
                <a:cs typeface="DejaVu LGC Sans" charset="0"/>
              </a:rPr>
              <a:t>), 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>
                <a:solidFill>
                  <a:srgbClr val="002060"/>
                </a:solidFill>
                <a:latin typeface="Arial" charset="0"/>
                <a:ea typeface="DejaVu LGC Sans" charset="0"/>
                <a:cs typeface="DejaVu LGC Sans" charset="0"/>
              </a:rPr>
              <a:t>Shared object files (.</a:t>
            </a:r>
            <a:r>
              <a:rPr lang="en-US" sz="1800" b="1" dirty="0">
                <a:solidFill>
                  <a:srgbClr val="00206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so</a:t>
            </a:r>
            <a:r>
              <a:rPr lang="en-US" sz="1800" b="1" dirty="0">
                <a:solidFill>
                  <a:srgbClr val="002060"/>
                </a:solidFill>
                <a:latin typeface="Arial" charset="0"/>
                <a:ea typeface="DejaVu LGC Sans" charset="0"/>
                <a:cs typeface="DejaVu LGC Sans" charset="0"/>
              </a:rPr>
              <a:t>)</a:t>
            </a:r>
            <a:r>
              <a:rPr lang="ar-SA" sz="1800" b="1" dirty="0">
                <a:solidFill>
                  <a:srgbClr val="002060"/>
                </a:solidFill>
                <a:latin typeface="Arial" charset="0"/>
                <a:cs typeface="Arial" charset="0"/>
              </a:rPr>
              <a:t>‏</a:t>
            </a:r>
            <a:endParaRPr lang="en-US" sz="1800" b="1" dirty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>
                <a:solidFill>
                  <a:srgbClr val="002060"/>
                </a:solidFill>
                <a:latin typeface="Arial" charset="0"/>
                <a:ea typeface="DejaVu LGC Sans" charset="0"/>
                <a:cs typeface="DejaVu LGC Sans" charset="0"/>
              </a:rPr>
              <a:t>Executable object files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Equivalent to Windows Portable Executable (PE) format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5867400" y="1371600"/>
            <a:ext cx="2971800" cy="3810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ELF header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5867400" y="1752600"/>
            <a:ext cx="2971800" cy="6096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Program header table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(required for executables)</a:t>
            </a:r>
            <a:r>
              <a:rPr lang="ar-SA" sz="1600" b="1">
                <a:solidFill>
                  <a:srgbClr val="000066"/>
                </a:solidFill>
                <a:latin typeface="Arial" charset="0"/>
                <a:cs typeface="Arial" charset="0"/>
              </a:rPr>
              <a:t>‏</a:t>
            </a:r>
            <a:endParaRPr lang="en-US" sz="1600" b="1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5867400" y="2362200"/>
            <a:ext cx="2971800" cy="3810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.text</a:t>
            </a: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 section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5867400" y="2743200"/>
            <a:ext cx="2971800" cy="3810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.data</a:t>
            </a: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 section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5867400" y="3124200"/>
            <a:ext cx="2971800" cy="3810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.bss</a:t>
            </a: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 section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5867400" y="3505200"/>
            <a:ext cx="2971800" cy="3810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.symtab</a:t>
            </a:r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5867400" y="3886200"/>
            <a:ext cx="2971800" cy="3810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</a:t>
            </a:r>
            <a:r>
              <a:rPr lang="en-US" sz="16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rela.text</a:t>
            </a:r>
            <a:endParaRPr lang="en-US" sz="1600" b="1" dirty="0">
              <a:solidFill>
                <a:srgbClr val="000066"/>
              </a:solidFill>
              <a:latin typeface="Courier New" pitchFamily="49" charset="0"/>
              <a:ea typeface="DejaVu LGC Sans" charset="0"/>
              <a:cs typeface="DejaVu LGC Sans" charset="0"/>
            </a:endParaRP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5867400" y="4267200"/>
            <a:ext cx="2971800" cy="3810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</a:t>
            </a:r>
            <a:r>
              <a:rPr lang="en-US" sz="16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rela.data</a:t>
            </a:r>
            <a:endParaRPr lang="en-US" sz="1600" b="1" dirty="0">
              <a:solidFill>
                <a:srgbClr val="000066"/>
              </a:solidFill>
              <a:latin typeface="Courier New" pitchFamily="49" charset="0"/>
              <a:ea typeface="DejaVu LGC Sans" charset="0"/>
              <a:cs typeface="DejaVu LGC Sans" charset="0"/>
            </a:endParaRP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5867400" y="4648200"/>
            <a:ext cx="2971800" cy="3810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.debug</a:t>
            </a:r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5867400" y="5029200"/>
            <a:ext cx="2971800" cy="6096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Section header table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(required for relocatables)</a:t>
            </a:r>
            <a:r>
              <a:rPr lang="ar-SA" sz="1600" b="1">
                <a:solidFill>
                  <a:srgbClr val="000066"/>
                </a:solidFill>
                <a:latin typeface="Arial" charset="0"/>
                <a:cs typeface="Arial" charset="0"/>
              </a:rPr>
              <a:t>‏</a:t>
            </a:r>
            <a:endParaRPr lang="en-US" sz="1600" b="1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8842375" y="1219200"/>
            <a:ext cx="293688" cy="3365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0</a:t>
            </a:r>
          </a:p>
        </p:txBody>
      </p:sp>
      <p:sp>
        <p:nvSpPr>
          <p:cNvPr id="16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ELF Object File Format</a:t>
            </a:r>
          </a:p>
        </p:txBody>
      </p:sp>
      <p:sp>
        <p:nvSpPr>
          <p:cNvPr id="18" name="Text Box 2"/>
          <p:cNvSpPr txBox="1">
            <a:spLocks noGrp="1" noChangeArrowheads="1"/>
          </p:cNvSpPr>
          <p:nvPr>
            <p:ph idx="1"/>
          </p:nvPr>
        </p:nvSpPr>
        <p:spPr bwMode="auto">
          <a:xfrm>
            <a:off x="290513" y="1220788"/>
            <a:ext cx="5500687" cy="520223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2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ELF header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Magic number, type (</a:t>
            </a:r>
            <a:r>
              <a:rPr lang="en-US" b="1" dirty="0">
                <a:solidFill>
                  <a:srgbClr val="000066"/>
                </a:solidFill>
                <a:latin typeface="Courier New" panose="02070309020205020404" pitchFamily="49" charset="0"/>
                <a:ea typeface="DejaVu LGC Sans" charset="0"/>
                <a:cs typeface="Courier New" panose="02070309020205020404" pitchFamily="49" charset="0"/>
              </a:rPr>
              <a:t>.o, exec, .so</a:t>
            </a:r>
            <a:r>
              <a:rPr lang="en-US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), machine, byte ordering, etc.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12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Program header table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Page size, addresses of memory segments (sections), segment sizes.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12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.text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section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Code (machine instructions)</a:t>
            </a:r>
            <a:endParaRPr lang="en-US" b="1" dirty="0">
              <a:solidFill>
                <a:srgbClr val="000066"/>
              </a:solidFill>
              <a:latin typeface="Arial" charset="0"/>
              <a:ea typeface="DejaVu LGC Sans" charset="0"/>
              <a:cs typeface="DejaVu LGC Sans" charset="0"/>
            </a:endParaRPr>
          </a:p>
          <a:p>
            <a:pPr marL="381000" indent="-363538" eaLnBrk="1" hangingPunct="1">
              <a:lnSpc>
                <a:spcPct val="95000"/>
              </a:lnSpc>
              <a:spcBef>
                <a:spcPts val="12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.data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section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Initialized (static) global data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12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.</a:t>
            </a:r>
            <a:r>
              <a:rPr lang="en-US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bss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section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Uninitialized (static) </a:t>
            </a: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global </a:t>
            </a:r>
            <a:r>
              <a:rPr lang="en-US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data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“Block Started by Symbol”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5867400" y="1371600"/>
            <a:ext cx="2971800" cy="3810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ELF header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5867400" y="1752600"/>
            <a:ext cx="2971800" cy="6096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Program header table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(required for executables)</a:t>
            </a:r>
            <a:r>
              <a:rPr lang="ar-SA" sz="1600" b="1">
                <a:solidFill>
                  <a:srgbClr val="000066"/>
                </a:solidFill>
                <a:latin typeface="Arial" charset="0"/>
                <a:cs typeface="Arial" charset="0"/>
              </a:rPr>
              <a:t>‏</a:t>
            </a:r>
            <a:endParaRPr lang="en-US" sz="1600" b="1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5867400" y="2362200"/>
            <a:ext cx="2971800" cy="3810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.text</a:t>
            </a: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 section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5867400" y="2743200"/>
            <a:ext cx="2971800" cy="3810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.data</a:t>
            </a: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 section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5867400" y="3124200"/>
            <a:ext cx="2971800" cy="3810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.bss</a:t>
            </a: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 section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5867400" y="3505200"/>
            <a:ext cx="2971800" cy="3810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.symtab</a:t>
            </a: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5867400" y="3886200"/>
            <a:ext cx="2971800" cy="3810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</a:t>
            </a:r>
            <a:r>
              <a:rPr lang="en-US" sz="16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rela.text</a:t>
            </a:r>
            <a:endParaRPr lang="en-US" sz="1600" b="1" dirty="0">
              <a:solidFill>
                <a:srgbClr val="000066"/>
              </a:solidFill>
              <a:latin typeface="Courier New" pitchFamily="49" charset="0"/>
              <a:ea typeface="DejaVu LGC Sans" charset="0"/>
              <a:cs typeface="DejaVu LGC Sans" charset="0"/>
            </a:endParaRPr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5867400" y="4267200"/>
            <a:ext cx="2971800" cy="3810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</a:t>
            </a:r>
            <a:r>
              <a:rPr lang="en-US" sz="16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rela.data</a:t>
            </a:r>
            <a:endParaRPr lang="en-US" sz="1600" b="1" dirty="0">
              <a:solidFill>
                <a:srgbClr val="000066"/>
              </a:solidFill>
              <a:latin typeface="Courier New" pitchFamily="49" charset="0"/>
              <a:ea typeface="DejaVu LGC Sans" charset="0"/>
              <a:cs typeface="DejaVu LGC Sans" charset="0"/>
            </a:endParaRP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5867400" y="4648200"/>
            <a:ext cx="2971800" cy="3810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.debug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5867400" y="5029200"/>
            <a:ext cx="2971800" cy="6096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Section header table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(required for relocatables)</a:t>
            </a:r>
            <a:r>
              <a:rPr lang="ar-SA" sz="1600" b="1">
                <a:solidFill>
                  <a:srgbClr val="000066"/>
                </a:solidFill>
                <a:latin typeface="Arial" charset="0"/>
                <a:cs typeface="Arial" charset="0"/>
              </a:rPr>
              <a:t>‏</a:t>
            </a:r>
            <a:endParaRPr lang="en-US" sz="1600" b="1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8842375" y="1219200"/>
            <a:ext cx="293688" cy="336550"/>
          </a:xfrm>
          <a:prstGeom prst="rect">
            <a:avLst/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0</a:t>
            </a:r>
          </a:p>
        </p:txBody>
      </p:sp>
      <p:sp>
        <p:nvSpPr>
          <p:cNvPr id="16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ELF Object File Format (cont)</a:t>
            </a:r>
            <a:r>
              <a:rPr lang="ar-SA" sz="3800" b="1" dirty="0">
                <a:solidFill>
                  <a:srgbClr val="660033"/>
                </a:solidFill>
                <a:latin typeface="Arial" charset="0"/>
                <a:cs typeface="Arial" charset="0"/>
              </a:rPr>
              <a:t>‏</a:t>
            </a:r>
            <a:endParaRPr lang="en-US" sz="3800" b="1" dirty="0">
              <a:solidFill>
                <a:srgbClr val="660033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Text Box 2"/>
          <p:cNvSpPr txBox="1">
            <a:spLocks noGrp="1" noChangeArrowheads="1"/>
          </p:cNvSpPr>
          <p:nvPr>
            <p:ph idx="1"/>
          </p:nvPr>
        </p:nvSpPr>
        <p:spPr bwMode="auto">
          <a:xfrm>
            <a:off x="290513" y="1220788"/>
            <a:ext cx="5653087" cy="520223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.</a:t>
            </a:r>
            <a:r>
              <a:rPr lang="en-US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rela.text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section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Relocation info for 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.text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 section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For dynamic linker</a:t>
            </a:r>
            <a:endParaRPr lang="en-US" sz="2000" b="1" dirty="0">
              <a:solidFill>
                <a:srgbClr val="000066"/>
              </a:solidFill>
              <a:latin typeface="Arial" charset="0"/>
              <a:ea typeface="DejaVu LGC Sans" charset="0"/>
              <a:cs typeface="DejaVu LGC Sans" charset="0"/>
            </a:endParaRPr>
          </a:p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.</a:t>
            </a:r>
            <a:r>
              <a:rPr lang="en-US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rela.data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section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Relocation info for 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.data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 section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For dynamic linker</a:t>
            </a:r>
            <a:endParaRPr lang="en-US" sz="2000" b="1" dirty="0">
              <a:solidFill>
                <a:srgbClr val="000066"/>
              </a:solidFill>
              <a:latin typeface="Arial" charset="0"/>
              <a:ea typeface="DejaVu LGC Sans" charset="0"/>
              <a:cs typeface="DejaVu LGC Sans" charset="0"/>
            </a:endParaRPr>
          </a:p>
          <a:p>
            <a:pPr marL="381000" indent="-363538" eaLnBrk="1" hangingPunct="1">
              <a:lnSpc>
                <a:spcPct val="95000"/>
              </a:lnSpc>
              <a:buClrTx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.symtab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section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>
                <a:latin typeface="Arial" charset="0"/>
                <a:ea typeface="DejaVu LGC Sans" charset="0"/>
                <a:cs typeface="DejaVu LGC Sans" charset="0"/>
              </a:rPr>
              <a:t>Symbol table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>
                <a:latin typeface="Arial" charset="0"/>
                <a:ea typeface="DejaVu LGC Sans" charset="0"/>
                <a:cs typeface="DejaVu LGC Sans" charset="0"/>
              </a:rPr>
              <a:t>Procedure and static variable names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>
                <a:latin typeface="Arial" charset="0"/>
                <a:ea typeface="DejaVu LGC Sans" charset="0"/>
                <a:cs typeface="DejaVu LGC Sans" charset="0"/>
              </a:rPr>
              <a:t>Section names and locations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.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debug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section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Info for symbolic debugging (</a:t>
            </a:r>
            <a:r>
              <a:rPr lang="en-US" sz="20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gcc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-g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)</a:t>
            </a:r>
            <a:r>
              <a:rPr lang="ar-SA" sz="2000" b="1" dirty="0">
                <a:solidFill>
                  <a:srgbClr val="000066"/>
                </a:solidFill>
                <a:latin typeface="Arial" charset="0"/>
                <a:cs typeface="Arial" charset="0"/>
              </a:rPr>
              <a:t>‏</a:t>
            </a:r>
            <a:endParaRPr lang="en-US" sz="2000" b="1" dirty="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1582738" y="3130550"/>
            <a:ext cx="2513012" cy="2289175"/>
          </a:xfrm>
          <a:prstGeom prst="rect">
            <a:avLst/>
          </a:prstGeom>
          <a:solidFill>
            <a:srgbClr val="00FFFF"/>
          </a:solidFill>
          <a:ln w="324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e=7;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800" b="1" dirty="0">
              <a:solidFill>
                <a:srgbClr val="000066"/>
              </a:solidFill>
              <a:latin typeface="Courier New" pitchFamily="49" charset="0"/>
              <a:ea typeface="DejaVu LGC Sans" charset="0"/>
              <a:cs typeface="DejaVu LGC Sans" charset="0"/>
            </a:endParaRPr>
          </a:p>
          <a:p>
            <a:pPr eaLnBrk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80"/>
                </a:solidFill>
                <a:latin typeface="Courier New" pitchFamily="49" charset="0"/>
                <a:ea typeface="DejaVu Sans" charset="0"/>
                <a:cs typeface="DejaVu Sans" charset="0"/>
              </a:rPr>
              <a:t>extern </a:t>
            </a:r>
            <a:r>
              <a:rPr lang="en-US" sz="1800" b="1" dirty="0" err="1">
                <a:solidFill>
                  <a:srgbClr val="000080"/>
                </a:solidFill>
                <a:latin typeface="Courier New" pitchFamily="49" charset="0"/>
                <a:ea typeface="DejaVu Sans" charset="0"/>
                <a:cs typeface="DejaVu Sans" charset="0"/>
              </a:rPr>
              <a:t>int</a:t>
            </a:r>
            <a:r>
              <a:rPr lang="en-US" sz="1800" b="1" dirty="0">
                <a:solidFill>
                  <a:srgbClr val="000080"/>
                </a:solidFill>
                <a:latin typeface="Courier New" pitchFamily="49" charset="0"/>
                <a:ea typeface="DejaVu Sans" charset="0"/>
                <a:cs typeface="DejaVu Sans" charset="0"/>
              </a:rPr>
              <a:t> a(); </a:t>
            </a:r>
            <a:r>
              <a:rPr lang="en-US" sz="1800" b="1" dirty="0">
                <a:solidFill>
                  <a:srgbClr val="000000"/>
                </a:solidFill>
                <a:latin typeface="Courier New" pitchFamily="49" charset="0"/>
                <a:ea typeface="DejaVu Sans" charset="0"/>
                <a:cs typeface="DejaVu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main() {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 </a:t>
            </a: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r = a();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 exit(0);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} 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793875" y="2760663"/>
            <a:ext cx="592138" cy="368300"/>
          </a:xfrm>
          <a:prstGeom prst="rect">
            <a:avLst/>
          </a:prstGeom>
          <a:noFill/>
          <a:ln w="3240" cap="sq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m.c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5089525" y="2760663"/>
            <a:ext cx="592138" cy="368300"/>
          </a:xfrm>
          <a:prstGeom prst="rect">
            <a:avLst/>
          </a:prstGeom>
          <a:noFill/>
          <a:ln w="3240" cap="sq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a.c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5080000" y="3079750"/>
            <a:ext cx="2649538" cy="2562225"/>
          </a:xfrm>
          <a:prstGeom prst="rect">
            <a:avLst/>
          </a:prstGeom>
          <a:solidFill>
            <a:srgbClr val="00FFFF"/>
          </a:solidFill>
          <a:ln w="324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extern int e;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*ep=&amp;e;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x=15;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y;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a() {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 return *ep+x+y;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} </a:t>
            </a:r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-36513" y="3349625"/>
            <a:ext cx="2495551" cy="641350"/>
            <a:chOff x="-23" y="2110"/>
            <a:chExt cx="1572" cy="404"/>
          </a:xfrm>
        </p:grpSpPr>
        <p:sp>
          <p:nvSpPr>
            <p:cNvPr id="29704" name="Text Box 8"/>
            <p:cNvSpPr txBox="1">
              <a:spLocks noChangeArrowheads="1"/>
            </p:cNvSpPr>
            <p:nvPr/>
          </p:nvSpPr>
          <p:spPr bwMode="auto">
            <a:xfrm>
              <a:off x="-23" y="2110"/>
              <a:ext cx="948" cy="404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Def of local </a:t>
              </a:r>
            </a:p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symbol </a:t>
              </a:r>
              <a:r>
                <a:rPr lang="en-US" sz="1800" b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e</a:t>
              </a:r>
            </a:p>
          </p:txBody>
        </p:sp>
        <p:sp>
          <p:nvSpPr>
            <p:cNvPr id="29705" name="Line 9"/>
            <p:cNvSpPr>
              <a:spLocks noChangeShapeType="1"/>
            </p:cNvSpPr>
            <p:nvPr/>
          </p:nvSpPr>
          <p:spPr bwMode="auto">
            <a:xfrm flipV="1">
              <a:off x="792" y="2143"/>
              <a:ext cx="757" cy="211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06" name="Group 10"/>
          <p:cNvGrpSpPr>
            <a:grpSpLocks/>
          </p:cNvGrpSpPr>
          <p:nvPr/>
        </p:nvGrpSpPr>
        <p:grpSpPr bwMode="auto">
          <a:xfrm>
            <a:off x="187325" y="5141913"/>
            <a:ext cx="2197100" cy="1736725"/>
            <a:chOff x="118" y="3239"/>
            <a:chExt cx="1384" cy="1094"/>
          </a:xfrm>
        </p:grpSpPr>
        <p:sp>
          <p:nvSpPr>
            <p:cNvPr id="29707" name="Text Box 11"/>
            <p:cNvSpPr txBox="1">
              <a:spLocks noChangeArrowheads="1"/>
            </p:cNvSpPr>
            <p:nvPr/>
          </p:nvSpPr>
          <p:spPr bwMode="auto">
            <a:xfrm>
              <a:off x="118" y="3583"/>
              <a:ext cx="1153" cy="749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Ref to external </a:t>
              </a:r>
            </a:p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symbol exit</a:t>
              </a:r>
            </a:p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(defined in </a:t>
              </a:r>
            </a:p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libc.so</a:t>
              </a: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)</a:t>
              </a:r>
              <a:r>
                <a:rPr lang="ar-SA" sz="1800" b="1">
                  <a:solidFill>
                    <a:srgbClr val="000066"/>
                  </a:solidFill>
                  <a:latin typeface="Arial" charset="0"/>
                  <a:cs typeface="Arial" charset="0"/>
                </a:rPr>
                <a:t>‏</a:t>
              </a:r>
              <a:endParaRPr lang="en-US" sz="1800" b="1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9708" name="Line 12"/>
            <p:cNvSpPr>
              <a:spLocks noChangeShapeType="1"/>
            </p:cNvSpPr>
            <p:nvPr/>
          </p:nvSpPr>
          <p:spPr bwMode="auto">
            <a:xfrm flipV="1">
              <a:off x="842" y="3238"/>
              <a:ext cx="660" cy="348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09" name="Group 13"/>
          <p:cNvGrpSpPr>
            <a:grpSpLocks/>
          </p:cNvGrpSpPr>
          <p:nvPr/>
        </p:nvGrpSpPr>
        <p:grpSpPr bwMode="auto">
          <a:xfrm>
            <a:off x="6788945" y="3343276"/>
            <a:ext cx="2366962" cy="915987"/>
            <a:chOff x="4285" y="2343"/>
            <a:chExt cx="1491" cy="577"/>
          </a:xfrm>
        </p:grpSpPr>
        <p:sp>
          <p:nvSpPr>
            <p:cNvPr id="29710" name="Text Box 14"/>
            <p:cNvSpPr txBox="1">
              <a:spLocks noChangeArrowheads="1"/>
            </p:cNvSpPr>
            <p:nvPr/>
          </p:nvSpPr>
          <p:spPr bwMode="auto">
            <a:xfrm>
              <a:off x="4986" y="2343"/>
              <a:ext cx="790" cy="577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 dirty="0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Ref to</a:t>
              </a:r>
            </a:p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 dirty="0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external</a:t>
              </a:r>
            </a:p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 dirty="0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symbol</a:t>
              </a:r>
              <a:r>
                <a:rPr lang="en-US" sz="1800" b="1" dirty="0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 e</a:t>
              </a:r>
            </a:p>
          </p:txBody>
        </p:sp>
        <p:sp>
          <p:nvSpPr>
            <p:cNvPr id="29711" name="Line 15"/>
            <p:cNvSpPr>
              <a:spLocks noChangeShapeType="1"/>
            </p:cNvSpPr>
            <p:nvPr/>
          </p:nvSpPr>
          <p:spPr bwMode="auto">
            <a:xfrm flipH="1" flipV="1">
              <a:off x="4285" y="2380"/>
              <a:ext cx="727" cy="255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12" name="Group 16"/>
          <p:cNvGrpSpPr>
            <a:grpSpLocks/>
          </p:cNvGrpSpPr>
          <p:nvPr/>
        </p:nvGrpSpPr>
        <p:grpSpPr bwMode="auto">
          <a:xfrm>
            <a:off x="4062413" y="3879850"/>
            <a:ext cx="1811337" cy="1812925"/>
            <a:chOff x="2559" y="2444"/>
            <a:chExt cx="1141" cy="1142"/>
          </a:xfrm>
        </p:grpSpPr>
        <p:sp>
          <p:nvSpPr>
            <p:cNvPr id="29713" name="Text Box 17"/>
            <p:cNvSpPr txBox="1">
              <a:spLocks noChangeArrowheads="1"/>
            </p:cNvSpPr>
            <p:nvPr/>
          </p:nvSpPr>
          <p:spPr bwMode="auto">
            <a:xfrm>
              <a:off x="2559" y="2836"/>
              <a:ext cx="657" cy="749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 dirty="0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Def of</a:t>
              </a:r>
            </a:p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 dirty="0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local </a:t>
              </a:r>
            </a:p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 dirty="0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symbol </a:t>
              </a:r>
            </a:p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 dirty="0" err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ep</a:t>
              </a:r>
              <a:r>
                <a:rPr lang="en-US" sz="1800" b="1" dirty="0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 </a:t>
              </a:r>
            </a:p>
          </p:txBody>
        </p:sp>
        <p:sp>
          <p:nvSpPr>
            <p:cNvPr id="29714" name="Line 18"/>
            <p:cNvSpPr>
              <a:spLocks noChangeShapeType="1"/>
            </p:cNvSpPr>
            <p:nvPr/>
          </p:nvSpPr>
          <p:spPr bwMode="auto">
            <a:xfrm flipV="1">
              <a:off x="2992" y="2443"/>
              <a:ext cx="708" cy="733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15" name="Group 19"/>
          <p:cNvGrpSpPr>
            <a:grpSpLocks/>
          </p:cNvGrpSpPr>
          <p:nvPr/>
        </p:nvGrpSpPr>
        <p:grpSpPr bwMode="auto">
          <a:xfrm>
            <a:off x="6043613" y="4260850"/>
            <a:ext cx="3184525" cy="1666875"/>
            <a:chOff x="3807" y="2684"/>
            <a:chExt cx="2006" cy="1050"/>
          </a:xfrm>
        </p:grpSpPr>
        <p:sp>
          <p:nvSpPr>
            <p:cNvPr id="29716" name="Text Box 20"/>
            <p:cNvSpPr txBox="1">
              <a:spLocks noChangeArrowheads="1"/>
            </p:cNvSpPr>
            <p:nvPr/>
          </p:nvSpPr>
          <p:spPr bwMode="auto">
            <a:xfrm>
              <a:off x="5013" y="2985"/>
              <a:ext cx="800" cy="749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Defs of local  </a:t>
              </a:r>
            </a:p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symbols </a:t>
              </a:r>
              <a:r>
                <a:rPr lang="en-US" sz="1800" b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x</a:t>
              </a: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 and </a:t>
              </a:r>
              <a:r>
                <a:rPr lang="en-US" sz="1800" b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y</a:t>
              </a:r>
            </a:p>
          </p:txBody>
        </p:sp>
        <p:sp>
          <p:nvSpPr>
            <p:cNvPr id="29717" name="Line 21"/>
            <p:cNvSpPr>
              <a:spLocks noChangeShapeType="1"/>
            </p:cNvSpPr>
            <p:nvPr/>
          </p:nvSpPr>
          <p:spPr bwMode="auto">
            <a:xfrm flipH="1" flipV="1">
              <a:off x="3806" y="2683"/>
              <a:ext cx="1209" cy="584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18" name="Group 22"/>
          <p:cNvGrpSpPr>
            <a:grpSpLocks/>
          </p:cNvGrpSpPr>
          <p:nvPr/>
        </p:nvGrpSpPr>
        <p:grpSpPr bwMode="auto">
          <a:xfrm>
            <a:off x="6199188" y="5327650"/>
            <a:ext cx="2098675" cy="1179513"/>
            <a:chOff x="3905" y="3356"/>
            <a:chExt cx="1322" cy="743"/>
          </a:xfrm>
        </p:grpSpPr>
        <p:sp>
          <p:nvSpPr>
            <p:cNvPr id="29719" name="Text Box 23"/>
            <p:cNvSpPr txBox="1">
              <a:spLocks noChangeArrowheads="1"/>
            </p:cNvSpPr>
            <p:nvPr/>
          </p:nvSpPr>
          <p:spPr bwMode="auto">
            <a:xfrm>
              <a:off x="3905" y="3695"/>
              <a:ext cx="1322" cy="404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Refs of local </a:t>
              </a:r>
            </a:p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symbols </a:t>
              </a:r>
              <a:r>
                <a:rPr lang="en-US" sz="1800" b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ep,x,y</a:t>
              </a:r>
            </a:p>
          </p:txBody>
        </p:sp>
        <p:sp>
          <p:nvSpPr>
            <p:cNvPr id="29720" name="Line 24"/>
            <p:cNvSpPr>
              <a:spLocks noChangeShapeType="1"/>
            </p:cNvSpPr>
            <p:nvPr/>
          </p:nvSpPr>
          <p:spPr bwMode="auto">
            <a:xfrm flipV="1">
              <a:off x="4438" y="3355"/>
              <a:ext cx="0" cy="390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21" name="Group 25"/>
          <p:cNvGrpSpPr>
            <a:grpSpLocks/>
          </p:cNvGrpSpPr>
          <p:nvPr/>
        </p:nvGrpSpPr>
        <p:grpSpPr bwMode="auto">
          <a:xfrm>
            <a:off x="4978400" y="5022850"/>
            <a:ext cx="1244600" cy="1604963"/>
            <a:chOff x="3136" y="3164"/>
            <a:chExt cx="784" cy="1011"/>
          </a:xfrm>
        </p:grpSpPr>
        <p:sp>
          <p:nvSpPr>
            <p:cNvPr id="29722" name="Text Box 26"/>
            <p:cNvSpPr txBox="1">
              <a:spLocks noChangeArrowheads="1"/>
            </p:cNvSpPr>
            <p:nvPr/>
          </p:nvSpPr>
          <p:spPr bwMode="auto">
            <a:xfrm>
              <a:off x="3136" y="3598"/>
              <a:ext cx="784" cy="577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Def of</a:t>
              </a:r>
            </a:p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local </a:t>
              </a:r>
            </a:p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symbol </a:t>
              </a:r>
              <a:r>
                <a:rPr lang="en-US" sz="1800" b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a</a:t>
              </a: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 </a:t>
              </a:r>
            </a:p>
          </p:txBody>
        </p:sp>
        <p:sp>
          <p:nvSpPr>
            <p:cNvPr id="29723" name="Line 27"/>
            <p:cNvSpPr>
              <a:spLocks noChangeShapeType="1"/>
            </p:cNvSpPr>
            <p:nvPr/>
          </p:nvSpPr>
          <p:spPr bwMode="auto">
            <a:xfrm flipV="1">
              <a:off x="3520" y="3163"/>
              <a:ext cx="85" cy="487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24" name="Group 28"/>
          <p:cNvGrpSpPr>
            <a:grpSpLocks/>
          </p:cNvGrpSpPr>
          <p:nvPr/>
        </p:nvGrpSpPr>
        <p:grpSpPr bwMode="auto">
          <a:xfrm>
            <a:off x="2032000" y="4837113"/>
            <a:ext cx="1830388" cy="1789112"/>
            <a:chOff x="1280" y="3047"/>
            <a:chExt cx="1153" cy="1127"/>
          </a:xfrm>
        </p:grpSpPr>
        <p:sp>
          <p:nvSpPr>
            <p:cNvPr id="29725" name="Text Box 29"/>
            <p:cNvSpPr txBox="1">
              <a:spLocks noChangeArrowheads="1"/>
            </p:cNvSpPr>
            <p:nvPr/>
          </p:nvSpPr>
          <p:spPr bwMode="auto">
            <a:xfrm>
              <a:off x="1280" y="3770"/>
              <a:ext cx="1153" cy="404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Ref to external </a:t>
              </a:r>
            </a:p>
            <a:p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1800" b="1">
                  <a:solidFill>
                    <a:srgbClr val="000066"/>
                  </a:solidFill>
                  <a:latin typeface="Arial" charset="0"/>
                  <a:ea typeface="DejaVu LGC Sans" charset="0"/>
                  <a:cs typeface="DejaVu LGC Sans" charset="0"/>
                </a:rPr>
                <a:t>symbol </a:t>
              </a:r>
              <a:r>
                <a:rPr lang="en-US" sz="1800" b="1">
                  <a:solidFill>
                    <a:srgbClr val="000066"/>
                  </a:solidFill>
                  <a:latin typeface="Courier New" pitchFamily="49" charset="0"/>
                  <a:ea typeface="DejaVu LGC Sans" charset="0"/>
                  <a:cs typeface="DejaVu LGC Sans" charset="0"/>
                </a:rPr>
                <a:t>a</a:t>
              </a:r>
            </a:p>
          </p:txBody>
        </p:sp>
        <p:sp>
          <p:nvSpPr>
            <p:cNvPr id="29726" name="Line 30"/>
            <p:cNvSpPr>
              <a:spLocks noChangeShapeType="1"/>
            </p:cNvSpPr>
            <p:nvPr/>
          </p:nvSpPr>
          <p:spPr bwMode="auto">
            <a:xfrm flipV="1">
              <a:off x="1800" y="3046"/>
              <a:ext cx="277" cy="726"/>
            </a:xfrm>
            <a:prstGeom prst="line">
              <a:avLst/>
            </a:prstGeom>
            <a:noFill/>
            <a:ln w="25560" cap="sq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ELF example</a:t>
            </a:r>
          </a:p>
        </p:txBody>
      </p:sp>
      <p:sp>
        <p:nvSpPr>
          <p:cNvPr id="36" name="Content Placeholder 35"/>
          <p:cNvSpPr>
            <a:spLocks noGrp="1"/>
          </p:cNvSpPr>
          <p:nvPr>
            <p:ph idx="1"/>
          </p:nvPr>
        </p:nvSpPr>
        <p:spPr>
          <a:xfrm>
            <a:off x="290513" y="1220788"/>
            <a:ext cx="8285162" cy="1089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Program with symbols for code and data</a:t>
            </a:r>
            <a:endParaRPr lang="en-US" sz="2000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 marL="722313" lvl="1" indent="-230188" eaLnBrk="1" hangingPunct="1">
              <a:lnSpc>
                <a:spcPct val="10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722313" algn="l"/>
                <a:tab pos="1179513" algn="l"/>
                <a:tab pos="1636713" algn="l"/>
                <a:tab pos="2093913" algn="l"/>
                <a:tab pos="2551113" algn="l"/>
                <a:tab pos="3008313" algn="l"/>
                <a:tab pos="3465513" algn="l"/>
                <a:tab pos="3922713" algn="l"/>
                <a:tab pos="4379913" algn="l"/>
                <a:tab pos="4837113" algn="l"/>
                <a:tab pos="5294313" algn="l"/>
                <a:tab pos="5751513" algn="l"/>
                <a:tab pos="6208713" algn="l"/>
                <a:tab pos="6665913" algn="l"/>
                <a:tab pos="7123113" algn="l"/>
                <a:tab pos="7580313" algn="l"/>
                <a:tab pos="8037513" algn="l"/>
                <a:tab pos="8494713" algn="l"/>
                <a:tab pos="8951913" algn="l"/>
                <a:tab pos="9409113" algn="l"/>
                <a:tab pos="9866313" algn="l"/>
              </a:tabLst>
            </a:pPr>
            <a:r>
              <a:rPr lang="en-US" sz="1800" dirty="0">
                <a:latin typeface="Arial" charset="0"/>
                <a:ea typeface="DejaVu LGC Sans" charset="0"/>
                <a:cs typeface="DejaVu LGC Sans" charset="0"/>
              </a:rPr>
              <a:t>Contains </a:t>
            </a:r>
            <a:r>
              <a:rPr lang="en-US" sz="1800" b="1" i="1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definitions</a:t>
            </a: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 and </a:t>
            </a:r>
            <a:r>
              <a:rPr lang="en-US" sz="1800" b="1" i="1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references</a:t>
            </a:r>
            <a:r>
              <a:rPr lang="en-US" sz="1800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 </a:t>
            </a: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that are either </a:t>
            </a:r>
            <a:r>
              <a:rPr lang="en-US" sz="1800" b="1" i="1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local</a:t>
            </a:r>
            <a:r>
              <a:rPr lang="en-US" sz="1800" b="1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 </a:t>
            </a:r>
            <a:r>
              <a:rPr lang="en-US" sz="1800" b="1" dirty="0">
                <a:solidFill>
                  <a:srgbClr val="000004"/>
                </a:solidFill>
                <a:latin typeface="Arial" charset="0"/>
                <a:ea typeface="DejaVu LGC Sans" charset="0"/>
                <a:cs typeface="DejaVu LGC Sans" charset="0"/>
              </a:rPr>
              <a:t>or</a:t>
            </a:r>
            <a:r>
              <a:rPr lang="en-US" sz="1800" b="1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 </a:t>
            </a:r>
            <a:r>
              <a:rPr lang="en-US" sz="1800" b="1" i="1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external</a:t>
            </a:r>
            <a:r>
              <a:rPr lang="en-US" sz="1800" b="1" dirty="0">
                <a:solidFill>
                  <a:srgbClr val="FF0000"/>
                </a:solidFill>
                <a:latin typeface="Arial" charset="0"/>
                <a:ea typeface="DejaVu LGC Sans" charset="0"/>
                <a:cs typeface="DejaVu LGC Sans" charset="0"/>
              </a:rPr>
              <a:t>.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722313" algn="l"/>
                <a:tab pos="1179513" algn="l"/>
                <a:tab pos="1636713" algn="l"/>
                <a:tab pos="2093913" algn="l"/>
                <a:tab pos="2551113" algn="l"/>
                <a:tab pos="3008313" algn="l"/>
                <a:tab pos="3465513" algn="l"/>
                <a:tab pos="3922713" algn="l"/>
                <a:tab pos="4379913" algn="l"/>
                <a:tab pos="4837113" algn="l"/>
                <a:tab pos="5294313" algn="l"/>
                <a:tab pos="5751513" algn="l"/>
                <a:tab pos="6208713" algn="l"/>
                <a:tab pos="6665913" algn="l"/>
                <a:tab pos="7123113" algn="l"/>
                <a:tab pos="7580313" algn="l"/>
                <a:tab pos="8037513" algn="l"/>
                <a:tab pos="8494713" algn="l"/>
                <a:tab pos="8951913" algn="l"/>
                <a:tab pos="9409113" algn="l"/>
                <a:tab pos="9866313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Addresses of references must be resolved when loaded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click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Effect">
                      <p:stCondLst>
                        <p:cond delay="indefinite"/>
                      </p:stCondLst>
                      <p:childTnLst>
                        <p:par>
                          <p:cTn id="8" fill="hold" nodeType="clickEffect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Effect">
                      <p:stCondLst>
                        <p:cond delay="indefinite"/>
                      </p:stCondLst>
                      <p:childTnLst>
                        <p:par>
                          <p:cTn id="24" fill="hold" nodeType="clickEffect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Effect">
                      <p:stCondLst>
                        <p:cond delay="indefinite"/>
                      </p:stCondLst>
                      <p:childTnLst>
                        <p:par>
                          <p:cTn id="28" fill="hold" nodeType="clickEffect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2274887" y="3200400"/>
            <a:ext cx="1981200" cy="533400"/>
          </a:xfrm>
          <a:prstGeom prst="rect">
            <a:avLst/>
          </a:prstGeom>
          <a:solidFill>
            <a:srgbClr val="FFFF00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main()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ar-SA" sz="1800" b="1" dirty="0">
                <a:solidFill>
                  <a:srgbClr val="000066"/>
                </a:solidFill>
                <a:latin typeface="Courier New" pitchFamily="49" charset="0"/>
                <a:cs typeface="Arial" charset="0"/>
              </a:rPr>
              <a:t>‏</a:t>
            </a:r>
            <a:r>
              <a:rPr lang="en-US" sz="1400" b="1" i="1" dirty="0">
                <a:solidFill>
                  <a:srgbClr val="FF0000"/>
                </a:solidFill>
                <a:latin typeface="Courier New" pitchFamily="49" charset="0"/>
                <a:cs typeface="Arial" charset="0"/>
              </a:rPr>
              <a:t>&amp;a(),&amp;exit()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Arial" charset="0"/>
            </a:endParaRP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2927349" y="3930650"/>
            <a:ext cx="592138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m.o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  <a:ea typeface="DejaVu LGC Sans" charset="0"/>
              <a:cs typeface="DejaVu LGC Sans" charset="0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2274887" y="4984750"/>
            <a:ext cx="1981200" cy="228600"/>
          </a:xfrm>
          <a:prstGeom prst="rect">
            <a:avLst/>
          </a:prstGeom>
          <a:solidFill>
            <a:srgbClr val="FF99CC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*</a:t>
            </a: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ep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= </a:t>
            </a:r>
            <a:r>
              <a:rPr lang="en-US" sz="1800" b="1" i="1" dirty="0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&amp;e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2274887" y="4451350"/>
            <a:ext cx="1981200" cy="533400"/>
          </a:xfrm>
          <a:prstGeom prst="rect">
            <a:avLst/>
          </a:prstGeom>
          <a:solidFill>
            <a:srgbClr val="FFFF00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a()</a:t>
            </a:r>
            <a:r>
              <a:rPr lang="ar-SA" sz="1800" b="1" dirty="0">
                <a:solidFill>
                  <a:srgbClr val="000066"/>
                </a:solidFill>
                <a:latin typeface="Courier New" pitchFamily="49" charset="0"/>
                <a:cs typeface="Arial" charset="0"/>
              </a:rPr>
              <a:t>‏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  <a:cs typeface="Arial" charset="0"/>
            </a:endParaRP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2986087" y="5651500"/>
            <a:ext cx="592137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a.o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  <a:ea typeface="DejaVu LGC Sans" charset="0"/>
              <a:cs typeface="DejaVu LGC Sans" charset="0"/>
            </a:endParaRP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5970588" y="4786313"/>
            <a:ext cx="1981200" cy="228600"/>
          </a:xfrm>
          <a:prstGeom prst="rect">
            <a:avLst/>
          </a:prstGeom>
          <a:solidFill>
            <a:srgbClr val="FF99CC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e = 7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5970588" y="2309813"/>
            <a:ext cx="1981200" cy="319087"/>
          </a:xfrm>
          <a:prstGeom prst="rect">
            <a:avLst/>
          </a:prstGeom>
          <a:solidFill>
            <a:srgbClr val="FF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headers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5970588" y="2957513"/>
            <a:ext cx="1981200" cy="533400"/>
          </a:xfrm>
          <a:prstGeom prst="rect">
            <a:avLst/>
          </a:prstGeom>
          <a:solidFill>
            <a:srgbClr val="FFFF00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main()</a:t>
            </a:r>
            <a:r>
              <a:rPr lang="ar-SA" sz="1800" b="1" dirty="0">
                <a:solidFill>
                  <a:srgbClr val="000066"/>
                </a:solidFill>
                <a:latin typeface="Courier New" pitchFamily="49" charset="0"/>
                <a:cs typeface="Arial" charset="0"/>
              </a:rPr>
              <a:t>‏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  <a:cs typeface="Arial" charset="0"/>
            </a:endParaRPr>
          </a:p>
          <a:p>
            <a:pPr algn="ctr">
              <a:lnSpc>
                <a:spcPct val="100000"/>
              </a:lnSpc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ar-SA" sz="1400" b="1" dirty="0">
                <a:solidFill>
                  <a:srgbClr val="000066"/>
                </a:solidFill>
                <a:latin typeface="Courier New" pitchFamily="49" charset="0"/>
                <a:cs typeface="Arial" charset="0"/>
              </a:rPr>
              <a:t>‏</a:t>
            </a:r>
            <a:r>
              <a:rPr lang="en-US" sz="1400" b="1" i="1" dirty="0">
                <a:solidFill>
                  <a:srgbClr val="FF0000"/>
                </a:solidFill>
                <a:latin typeface="Courier New" pitchFamily="49" charset="0"/>
                <a:cs typeface="Arial" charset="0"/>
              </a:rPr>
              <a:t>&amp;a(),&amp;exit()</a:t>
            </a:r>
            <a:endParaRPr lang="en-US" sz="1400" b="1" dirty="0">
              <a:solidFill>
                <a:srgbClr val="FF0000"/>
              </a:solidFill>
              <a:latin typeface="Courier New" pitchFamily="49" charset="0"/>
              <a:cs typeface="Arial" charset="0"/>
            </a:endParaRP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5970588" y="3490913"/>
            <a:ext cx="1981200" cy="533400"/>
          </a:xfrm>
          <a:prstGeom prst="rect">
            <a:avLst/>
          </a:prstGeom>
          <a:solidFill>
            <a:srgbClr val="FFFF00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a()</a:t>
            </a:r>
            <a:r>
              <a:rPr lang="ar-SA" sz="1800" b="1">
                <a:solidFill>
                  <a:srgbClr val="000066"/>
                </a:solidFill>
                <a:latin typeface="Courier New" pitchFamily="49" charset="0"/>
                <a:cs typeface="Arial" charset="0"/>
              </a:rPr>
              <a:t>‏</a:t>
            </a:r>
            <a:endParaRPr lang="en-US" sz="1800" b="1">
              <a:solidFill>
                <a:srgbClr val="000066"/>
              </a:solidFill>
              <a:latin typeface="Courier New" pitchFamily="49" charset="0"/>
              <a:cs typeface="Arial" charset="0"/>
            </a:endParaRP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5665788" y="2057400"/>
            <a:ext cx="306387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0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2249487" y="1981200"/>
            <a:ext cx="1981200" cy="533400"/>
          </a:xfrm>
          <a:prstGeom prst="rect">
            <a:avLst/>
          </a:prstGeom>
          <a:solidFill>
            <a:srgbClr val="FFFF00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system code</a:t>
            </a:r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5970588" y="5014913"/>
            <a:ext cx="1981200" cy="228600"/>
          </a:xfrm>
          <a:prstGeom prst="rect">
            <a:avLst/>
          </a:prstGeom>
          <a:solidFill>
            <a:srgbClr val="FF99CC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*</a:t>
            </a: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ep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= </a:t>
            </a:r>
            <a:r>
              <a:rPr lang="en-US" sz="1800" b="1" i="1" dirty="0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&amp;e</a:t>
            </a:r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2274887" y="3733800"/>
            <a:ext cx="1981200" cy="228600"/>
          </a:xfrm>
          <a:prstGeom prst="rect">
            <a:avLst/>
          </a:prstGeom>
          <a:solidFill>
            <a:srgbClr val="FF99CC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e = 7</a:t>
            </a: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2249487" y="2514600"/>
            <a:ext cx="1981200" cy="228600"/>
          </a:xfrm>
          <a:prstGeom prst="rect">
            <a:avLst/>
          </a:prstGeom>
          <a:solidFill>
            <a:srgbClr val="FF99CC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system data</a:t>
            </a: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5970588" y="4024313"/>
            <a:ext cx="1981200" cy="533400"/>
          </a:xfrm>
          <a:prstGeom prst="rect">
            <a:avLst/>
          </a:prstGeom>
          <a:solidFill>
            <a:srgbClr val="FFFF00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more system code</a:t>
            </a:r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2274887" y="5213350"/>
            <a:ext cx="1981200" cy="228600"/>
          </a:xfrm>
          <a:prstGeom prst="rect">
            <a:avLst/>
          </a:prstGeom>
          <a:solidFill>
            <a:srgbClr val="FF99CC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x = 15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2274887" y="5441950"/>
            <a:ext cx="1981200" cy="2286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y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5970588" y="4557713"/>
            <a:ext cx="1981200" cy="228600"/>
          </a:xfrm>
          <a:prstGeom prst="rect">
            <a:avLst/>
          </a:prstGeom>
          <a:solidFill>
            <a:srgbClr val="FF99CC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system data</a:t>
            </a:r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5970588" y="5243513"/>
            <a:ext cx="1981200" cy="228600"/>
          </a:xfrm>
          <a:prstGeom prst="rect">
            <a:avLst/>
          </a:prstGeom>
          <a:solidFill>
            <a:srgbClr val="FF99CC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x = 15</a:t>
            </a:r>
          </a:p>
        </p:txBody>
      </p:sp>
      <p:sp>
        <p:nvSpPr>
          <p:cNvPr id="30741" name="Text Box 21"/>
          <p:cNvSpPr txBox="1">
            <a:spLocks noChangeArrowheads="1"/>
          </p:cNvSpPr>
          <p:nvPr/>
        </p:nvSpPr>
        <p:spPr bwMode="auto">
          <a:xfrm>
            <a:off x="2554287" y="1524000"/>
            <a:ext cx="1489808" cy="3715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Object Files</a:t>
            </a:r>
          </a:p>
        </p:txBody>
      </p:sp>
      <p:sp>
        <p:nvSpPr>
          <p:cNvPr id="30742" name="Text Box 22"/>
          <p:cNvSpPr txBox="1">
            <a:spLocks noChangeArrowheads="1"/>
          </p:cNvSpPr>
          <p:nvPr/>
        </p:nvSpPr>
        <p:spPr bwMode="auto">
          <a:xfrm>
            <a:off x="5716588" y="1462088"/>
            <a:ext cx="2620962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Executable Object File</a:t>
            </a:r>
          </a:p>
        </p:txBody>
      </p:sp>
      <p:sp>
        <p:nvSpPr>
          <p:cNvPr id="30743" name="AutoShape 23"/>
          <p:cNvSpPr>
            <a:spLocks/>
          </p:cNvSpPr>
          <p:nvPr/>
        </p:nvSpPr>
        <p:spPr bwMode="auto">
          <a:xfrm>
            <a:off x="8027988" y="2271713"/>
            <a:ext cx="304800" cy="2224087"/>
          </a:xfrm>
          <a:prstGeom prst="rightBrace">
            <a:avLst>
              <a:gd name="adj1" fmla="val 60807"/>
              <a:gd name="adj2" fmla="val 50000"/>
            </a:avLst>
          </a:prstGeom>
          <a:noFill/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4" name="Text Box 24"/>
          <p:cNvSpPr txBox="1">
            <a:spLocks noChangeArrowheads="1"/>
          </p:cNvSpPr>
          <p:nvPr/>
        </p:nvSpPr>
        <p:spPr bwMode="auto">
          <a:xfrm>
            <a:off x="8277225" y="3213100"/>
            <a:ext cx="866775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.text</a:t>
            </a:r>
          </a:p>
        </p:txBody>
      </p:sp>
      <p:sp>
        <p:nvSpPr>
          <p:cNvPr id="30745" name="Text Box 25"/>
          <p:cNvSpPr txBox="1">
            <a:spLocks noChangeArrowheads="1"/>
          </p:cNvSpPr>
          <p:nvPr/>
        </p:nvSpPr>
        <p:spPr bwMode="auto">
          <a:xfrm>
            <a:off x="4214812" y="2036763"/>
            <a:ext cx="866775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.text</a:t>
            </a:r>
          </a:p>
        </p:txBody>
      </p:sp>
      <p:sp>
        <p:nvSpPr>
          <p:cNvPr id="30746" name="Text Box 26"/>
          <p:cNvSpPr txBox="1">
            <a:spLocks noChangeArrowheads="1"/>
          </p:cNvSpPr>
          <p:nvPr/>
        </p:nvSpPr>
        <p:spPr bwMode="auto">
          <a:xfrm>
            <a:off x="4230687" y="2401888"/>
            <a:ext cx="866775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.data</a:t>
            </a:r>
          </a:p>
        </p:txBody>
      </p:sp>
      <p:sp>
        <p:nvSpPr>
          <p:cNvPr id="30747" name="Text Box 27"/>
          <p:cNvSpPr txBox="1">
            <a:spLocks noChangeArrowheads="1"/>
          </p:cNvSpPr>
          <p:nvPr/>
        </p:nvSpPr>
        <p:spPr bwMode="auto">
          <a:xfrm>
            <a:off x="4256087" y="3240088"/>
            <a:ext cx="866775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.text</a:t>
            </a:r>
          </a:p>
        </p:txBody>
      </p:sp>
      <p:sp>
        <p:nvSpPr>
          <p:cNvPr id="30748" name="Text Box 28"/>
          <p:cNvSpPr txBox="1">
            <a:spLocks noChangeArrowheads="1"/>
          </p:cNvSpPr>
          <p:nvPr/>
        </p:nvSpPr>
        <p:spPr bwMode="auto">
          <a:xfrm>
            <a:off x="4256087" y="3652838"/>
            <a:ext cx="866775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.data</a:t>
            </a:r>
          </a:p>
        </p:txBody>
      </p:sp>
      <p:sp>
        <p:nvSpPr>
          <p:cNvPr id="30749" name="Text Box 29"/>
          <p:cNvSpPr txBox="1">
            <a:spLocks noChangeArrowheads="1"/>
          </p:cNvSpPr>
          <p:nvPr/>
        </p:nvSpPr>
        <p:spPr bwMode="auto">
          <a:xfrm>
            <a:off x="4256087" y="4522788"/>
            <a:ext cx="866775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.text</a:t>
            </a:r>
          </a:p>
        </p:txBody>
      </p:sp>
      <p:sp>
        <p:nvSpPr>
          <p:cNvPr id="30750" name="Text Box 30"/>
          <p:cNvSpPr txBox="1">
            <a:spLocks noChangeArrowheads="1"/>
          </p:cNvSpPr>
          <p:nvPr/>
        </p:nvSpPr>
        <p:spPr bwMode="auto">
          <a:xfrm>
            <a:off x="4256087" y="4979988"/>
            <a:ext cx="866775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.data</a:t>
            </a:r>
          </a:p>
        </p:txBody>
      </p:sp>
      <p:sp>
        <p:nvSpPr>
          <p:cNvPr id="30751" name="Text Box 31"/>
          <p:cNvSpPr txBox="1">
            <a:spLocks noChangeArrowheads="1"/>
          </p:cNvSpPr>
          <p:nvPr/>
        </p:nvSpPr>
        <p:spPr bwMode="auto">
          <a:xfrm>
            <a:off x="4254500" y="5360988"/>
            <a:ext cx="1003300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.bss  </a:t>
            </a:r>
          </a:p>
        </p:txBody>
      </p:sp>
      <p:sp>
        <p:nvSpPr>
          <p:cNvPr id="30752" name="Rectangle 32"/>
          <p:cNvSpPr>
            <a:spLocks noChangeArrowheads="1"/>
          </p:cNvSpPr>
          <p:nvPr/>
        </p:nvSpPr>
        <p:spPr bwMode="auto">
          <a:xfrm>
            <a:off x="5970588" y="5715000"/>
            <a:ext cx="1981200" cy="685800"/>
          </a:xfrm>
          <a:prstGeom prst="rect">
            <a:avLst/>
          </a:prstGeom>
          <a:solidFill>
            <a:srgbClr val="FF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.symtab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.debug</a:t>
            </a:r>
          </a:p>
        </p:txBody>
      </p:sp>
      <p:sp>
        <p:nvSpPr>
          <p:cNvPr id="30753" name="AutoShape 33"/>
          <p:cNvSpPr>
            <a:spLocks/>
          </p:cNvSpPr>
          <p:nvPr/>
        </p:nvSpPr>
        <p:spPr bwMode="auto">
          <a:xfrm>
            <a:off x="8027988" y="4557713"/>
            <a:ext cx="304800" cy="9144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4" name="Text Box 34"/>
          <p:cNvSpPr txBox="1">
            <a:spLocks noChangeArrowheads="1"/>
          </p:cNvSpPr>
          <p:nvPr/>
        </p:nvSpPr>
        <p:spPr bwMode="auto">
          <a:xfrm>
            <a:off x="8277225" y="4889500"/>
            <a:ext cx="866775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.data</a:t>
            </a:r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5970588" y="5486400"/>
            <a:ext cx="1981200" cy="2286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uninitialized data</a:t>
            </a:r>
          </a:p>
        </p:txBody>
      </p:sp>
      <p:sp>
        <p:nvSpPr>
          <p:cNvPr id="30756" name="Text Box 36"/>
          <p:cNvSpPr txBox="1">
            <a:spLocks noChangeArrowheads="1"/>
          </p:cNvSpPr>
          <p:nvPr/>
        </p:nvSpPr>
        <p:spPr bwMode="auto">
          <a:xfrm>
            <a:off x="8229600" y="5405438"/>
            <a:ext cx="728662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</a:t>
            </a: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bss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  <a:ea typeface="DejaVu LGC Sans" charset="0"/>
              <a:cs typeface="DejaVu LGC Sans" charset="0"/>
            </a:endParaRPr>
          </a:p>
        </p:txBody>
      </p:sp>
      <p:sp>
        <p:nvSpPr>
          <p:cNvPr id="30757" name="Line 37"/>
          <p:cNvSpPr>
            <a:spLocks noChangeShapeType="1"/>
          </p:cNvSpPr>
          <p:nvPr/>
        </p:nvSpPr>
        <p:spPr bwMode="auto">
          <a:xfrm>
            <a:off x="5105400" y="4191000"/>
            <a:ext cx="838200" cy="1588"/>
          </a:xfrm>
          <a:prstGeom prst="line">
            <a:avLst/>
          </a:prstGeom>
          <a:noFill/>
          <a:ln w="203327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60" name="Rectangle 40"/>
          <p:cNvSpPr>
            <a:spLocks noChangeArrowheads="1"/>
          </p:cNvSpPr>
          <p:nvPr/>
        </p:nvSpPr>
        <p:spPr bwMode="auto">
          <a:xfrm>
            <a:off x="5970588" y="2633663"/>
            <a:ext cx="1981200" cy="319087"/>
          </a:xfrm>
          <a:prstGeom prst="rect">
            <a:avLst/>
          </a:prstGeom>
          <a:solidFill>
            <a:srgbClr val="FFFF00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system code</a:t>
            </a:r>
          </a:p>
        </p:txBody>
      </p:sp>
      <p:sp>
        <p:nvSpPr>
          <p:cNvPr id="43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Merging Object Files into an Executable Object File</a:t>
            </a:r>
          </a:p>
        </p:txBody>
      </p:sp>
      <p:sp>
        <p:nvSpPr>
          <p:cNvPr id="42" name="Rectangle 3"/>
          <p:cNvSpPr>
            <a:spLocks noChangeArrowheads="1"/>
          </p:cNvSpPr>
          <p:nvPr/>
        </p:nvSpPr>
        <p:spPr bwMode="auto">
          <a:xfrm>
            <a:off x="49821" y="2209800"/>
            <a:ext cx="2007579" cy="1818063"/>
          </a:xfrm>
          <a:prstGeom prst="rect">
            <a:avLst/>
          </a:prstGeom>
          <a:solidFill>
            <a:srgbClr val="00FFFF"/>
          </a:solidFill>
          <a:ln w="324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e=7;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400" b="1" dirty="0">
              <a:solidFill>
                <a:srgbClr val="000066"/>
              </a:solidFill>
              <a:latin typeface="Courier New" pitchFamily="49" charset="0"/>
              <a:ea typeface="DejaVu LGC Sans" charset="0"/>
              <a:cs typeface="DejaVu LGC Sans" charset="0"/>
            </a:endParaRPr>
          </a:p>
          <a:p>
            <a:pPr eaLnBrk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80"/>
                </a:solidFill>
                <a:latin typeface="Courier New" pitchFamily="49" charset="0"/>
                <a:ea typeface="DejaVu Sans" charset="0"/>
                <a:cs typeface="DejaVu Sans" charset="0"/>
              </a:rPr>
              <a:t>extern </a:t>
            </a:r>
            <a:r>
              <a:rPr lang="en-US" sz="1400" b="1" dirty="0" err="1">
                <a:solidFill>
                  <a:srgbClr val="000080"/>
                </a:solidFill>
                <a:latin typeface="Courier New" pitchFamily="49" charset="0"/>
                <a:ea typeface="DejaVu Sans" charset="0"/>
                <a:cs typeface="DejaVu Sans" charset="0"/>
              </a:rPr>
              <a:t>int</a:t>
            </a:r>
            <a:r>
              <a:rPr lang="en-US" sz="1400" b="1" dirty="0">
                <a:solidFill>
                  <a:srgbClr val="000080"/>
                </a:solidFill>
                <a:latin typeface="Courier New" pitchFamily="49" charset="0"/>
                <a:ea typeface="DejaVu Sans" charset="0"/>
                <a:cs typeface="DejaVu Sans" charset="0"/>
              </a:rPr>
              <a:t> a(); 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ea typeface="DejaVu Sans" charset="0"/>
                <a:cs typeface="DejaVu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main() {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 </a:t>
            </a: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r = a();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 exit(0);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} </a:t>
            </a:r>
          </a:p>
        </p:txBody>
      </p:sp>
      <p:sp>
        <p:nvSpPr>
          <p:cNvPr id="44" name="Rectangle 6"/>
          <p:cNvSpPr>
            <a:spLocks noChangeArrowheads="1"/>
          </p:cNvSpPr>
          <p:nvPr/>
        </p:nvSpPr>
        <p:spPr bwMode="auto">
          <a:xfrm>
            <a:off x="18621" y="4419600"/>
            <a:ext cx="2114979" cy="2033506"/>
          </a:xfrm>
          <a:prstGeom prst="rect">
            <a:avLst/>
          </a:prstGeom>
          <a:solidFill>
            <a:srgbClr val="00FFFF"/>
          </a:solidFill>
          <a:ln w="324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extern </a:t>
            </a: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e;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*</a:t>
            </a: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ep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=&amp;e;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x=15;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y;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a() {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 return *</a:t>
            </a:r>
            <a:r>
              <a:rPr lang="en-US" sz="14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ep+x+y</a:t>
            </a: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} </a:t>
            </a:r>
          </a:p>
        </p:txBody>
      </p:sp>
      <p:sp>
        <p:nvSpPr>
          <p:cNvPr id="45" name="Text Box 3"/>
          <p:cNvSpPr txBox="1">
            <a:spLocks noChangeArrowheads="1"/>
          </p:cNvSpPr>
          <p:nvPr/>
        </p:nvSpPr>
        <p:spPr bwMode="auto">
          <a:xfrm>
            <a:off x="609600" y="3962400"/>
            <a:ext cx="592138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m.c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  <a:ea typeface="DejaVu LGC Sans" charset="0"/>
              <a:cs typeface="DejaVu LGC Sans" charset="0"/>
            </a:endParaRPr>
          </a:p>
        </p:txBody>
      </p:sp>
      <p:sp>
        <p:nvSpPr>
          <p:cNvPr id="46" name="Text Box 3"/>
          <p:cNvSpPr txBox="1">
            <a:spLocks noChangeArrowheads="1"/>
          </p:cNvSpPr>
          <p:nvPr/>
        </p:nvSpPr>
        <p:spPr bwMode="auto">
          <a:xfrm>
            <a:off x="685800" y="6400800"/>
            <a:ext cx="592138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a.c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  <a:ea typeface="DejaVu LGC Sans" charset="0"/>
              <a:cs typeface="DejaVu LGC San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Relocation</a:t>
            </a:r>
          </a:p>
        </p:txBody>
      </p:sp>
      <p:sp>
        <p:nvSpPr>
          <p:cNvPr id="8" name="Text Box 2"/>
          <p:cNvSpPr txBox="1">
            <a:spLocks noGrp="1" noChangeArrowheads="1"/>
          </p:cNvSpPr>
          <p:nvPr>
            <p:ph idx="1"/>
          </p:nvPr>
        </p:nvSpPr>
        <p:spPr bwMode="auto">
          <a:xfrm>
            <a:off x="290513" y="1220789"/>
            <a:ext cx="5376112" cy="51038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Compiler does not know where code will be loaded into memory upon execution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Instructions and data that depend on location must be “fixed” to actual addresses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i.e. variables, pointers, jump instructions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.</a:t>
            </a:r>
            <a:r>
              <a:rPr lang="en-US" sz="20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rela.text</a:t>
            </a: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section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Addresses of instructions that will need to be modified in the executable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Instructions for modifying</a:t>
            </a:r>
          </a:p>
          <a:p>
            <a:pPr marL="1122363" lvl="2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6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(e.g. </a:t>
            </a:r>
            <a:r>
              <a:rPr lang="en-US" sz="1600" b="1" i="1" dirty="0">
                <a:solidFill>
                  <a:srgbClr val="FF0000"/>
                </a:solidFill>
                <a:latin typeface="Courier New" panose="02070309020205020404" pitchFamily="49" charset="0"/>
                <a:ea typeface="DejaVu LGC Sans" charset="0"/>
                <a:cs typeface="Courier New" panose="02070309020205020404" pitchFamily="49" charset="0"/>
              </a:rPr>
              <a:t>&amp;</a:t>
            </a:r>
            <a:r>
              <a:rPr lang="en-US" sz="1600" b="1" i="1">
                <a:solidFill>
                  <a:srgbClr val="FF0000"/>
                </a:solidFill>
                <a:latin typeface="Courier New" panose="02070309020205020404" pitchFamily="49" charset="0"/>
                <a:ea typeface="DejaVu LGC Sans" charset="0"/>
                <a:cs typeface="Courier New" panose="02070309020205020404" pitchFamily="49" charset="0"/>
              </a:rPr>
              <a:t>a() &amp;exit()</a:t>
            </a:r>
            <a:r>
              <a:rPr lang="en-US" sz="1600" b="1">
                <a:solidFill>
                  <a:srgbClr val="000066"/>
                </a:solidFill>
                <a:latin typeface="Courier New" panose="02070309020205020404" pitchFamily="49" charset="0"/>
                <a:ea typeface="DejaVu LGC Sans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in </a:t>
            </a:r>
            <a:r>
              <a:rPr lang="en-US" sz="1600" b="1" dirty="0">
                <a:solidFill>
                  <a:srgbClr val="000066"/>
                </a:solidFill>
                <a:latin typeface="Courier New" panose="02070309020205020404" pitchFamily="49" charset="0"/>
                <a:ea typeface="DejaVu LGC Sans" charset="0"/>
                <a:cs typeface="Courier New" panose="02070309020205020404" pitchFamily="49" charset="0"/>
              </a:rPr>
              <a:t>m</a:t>
            </a:r>
            <a:r>
              <a:rPr lang="en-US" sz="1600" dirty="0">
                <a:latin typeface="Courier New" panose="02070309020205020404" pitchFamily="49" charset="0"/>
                <a:ea typeface="DejaVu LGC Sans" charset="0"/>
                <a:cs typeface="Courier New" panose="02070309020205020404" pitchFamily="49" charset="0"/>
              </a:rPr>
              <a:t>ain()</a:t>
            </a:r>
            <a:r>
              <a:rPr lang="en-US" sz="16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)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.</a:t>
            </a:r>
            <a:r>
              <a:rPr lang="en-US" sz="20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rela.data</a:t>
            </a: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section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Addresses of pointer data that will need to be modified in the merged executable</a:t>
            </a:r>
          </a:p>
          <a:p>
            <a:pPr marL="1122363" lvl="2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6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(e.g. </a:t>
            </a:r>
            <a:r>
              <a:rPr lang="en-US" sz="1600" b="1" dirty="0" err="1">
                <a:solidFill>
                  <a:srgbClr val="000066"/>
                </a:solidFill>
                <a:latin typeface="Courier New" panose="02070309020205020404" pitchFamily="49" charset="0"/>
                <a:ea typeface="DejaVu LGC Sans" charset="0"/>
                <a:cs typeface="Courier New" panose="02070309020205020404" pitchFamily="49" charset="0"/>
              </a:rPr>
              <a:t>ep</a:t>
            </a:r>
            <a:r>
              <a:rPr lang="en-US" sz="16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 reference to </a:t>
            </a:r>
            <a:r>
              <a:rPr lang="en-US" sz="1600" b="1" i="1" dirty="0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&amp;e</a:t>
            </a:r>
            <a:r>
              <a:rPr lang="en-US" sz="16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 in </a:t>
            </a:r>
            <a:r>
              <a:rPr lang="en-US" sz="1600" b="1" dirty="0">
                <a:solidFill>
                  <a:srgbClr val="000066"/>
                </a:solidFill>
                <a:latin typeface="Courier New" panose="02070309020205020404" pitchFamily="49" charset="0"/>
                <a:ea typeface="DejaVu LGC Sans" charset="0"/>
                <a:cs typeface="Courier New" panose="02070309020205020404" pitchFamily="49" charset="0"/>
              </a:rPr>
              <a:t>a()</a:t>
            </a:r>
            <a:r>
              <a:rPr lang="en-US" sz="16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)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FB7FC9E8-FE17-4198-BEAD-BC53B9368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6788" y="5243513"/>
            <a:ext cx="1981200" cy="228600"/>
          </a:xfrm>
          <a:prstGeom prst="rect">
            <a:avLst/>
          </a:prstGeom>
          <a:solidFill>
            <a:srgbClr val="FF99CC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e = 7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21784A63-A454-4762-B654-D79FE1293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6788" y="2767013"/>
            <a:ext cx="1981200" cy="319087"/>
          </a:xfrm>
          <a:prstGeom prst="rect">
            <a:avLst/>
          </a:prstGeom>
          <a:solidFill>
            <a:srgbClr val="FF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headers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2F88D56A-B8AF-4BAD-9036-C124D34AF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6788" y="3414713"/>
            <a:ext cx="1981200" cy="533400"/>
          </a:xfrm>
          <a:prstGeom prst="rect">
            <a:avLst/>
          </a:prstGeom>
          <a:solidFill>
            <a:srgbClr val="FFFF00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main()</a:t>
            </a:r>
            <a:r>
              <a:rPr lang="ar-SA" sz="1800" b="1" dirty="0">
                <a:solidFill>
                  <a:srgbClr val="000066"/>
                </a:solidFill>
                <a:latin typeface="Courier New" pitchFamily="49" charset="0"/>
                <a:cs typeface="Arial" charset="0"/>
              </a:rPr>
              <a:t>‏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  <a:cs typeface="Arial" charset="0"/>
            </a:endParaRPr>
          </a:p>
          <a:p>
            <a:pPr algn="ctr">
              <a:lnSpc>
                <a:spcPct val="100000"/>
              </a:lnSpc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ar-SA" sz="1400" b="1" dirty="0">
                <a:solidFill>
                  <a:srgbClr val="000066"/>
                </a:solidFill>
                <a:latin typeface="Courier New" pitchFamily="49" charset="0"/>
                <a:cs typeface="Arial" charset="0"/>
              </a:rPr>
              <a:t>‏</a:t>
            </a:r>
            <a:r>
              <a:rPr lang="en-US" sz="1400" b="1" i="1" dirty="0">
                <a:solidFill>
                  <a:srgbClr val="FF0000"/>
                </a:solidFill>
                <a:latin typeface="Courier New" pitchFamily="49" charset="0"/>
                <a:cs typeface="Arial" charset="0"/>
              </a:rPr>
              <a:t>&amp;a(),&amp;exit()</a:t>
            </a:r>
            <a:endParaRPr lang="en-US" sz="1400" b="1" dirty="0">
              <a:solidFill>
                <a:srgbClr val="FF0000"/>
              </a:solidFill>
              <a:latin typeface="Courier New" pitchFamily="49" charset="0"/>
              <a:cs typeface="Arial" charset="0"/>
            </a:endParaRPr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1956798F-DD04-4A7A-8E13-FA4333F50F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6788" y="3948113"/>
            <a:ext cx="1981200" cy="533400"/>
          </a:xfrm>
          <a:prstGeom prst="rect">
            <a:avLst/>
          </a:prstGeom>
          <a:solidFill>
            <a:srgbClr val="FFFF00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a()</a:t>
            </a:r>
            <a:r>
              <a:rPr lang="ar-SA" sz="1800" b="1">
                <a:solidFill>
                  <a:srgbClr val="000066"/>
                </a:solidFill>
                <a:latin typeface="Courier New" pitchFamily="49" charset="0"/>
                <a:cs typeface="Arial" charset="0"/>
              </a:rPr>
              <a:t>‏</a:t>
            </a:r>
            <a:endParaRPr lang="en-US" sz="1800" b="1">
              <a:solidFill>
                <a:srgbClr val="000066"/>
              </a:solidFill>
              <a:latin typeface="Courier New" pitchFamily="49" charset="0"/>
              <a:cs typeface="Arial" charset="0"/>
            </a:endParaRPr>
          </a:p>
        </p:txBody>
      </p:sp>
      <p:sp>
        <p:nvSpPr>
          <p:cNvPr id="10" name="Text Box 11">
            <a:extLst>
              <a:ext uri="{FF2B5EF4-FFF2-40B4-BE49-F238E27FC236}">
                <a16:creationId xmlns:a16="http://schemas.microsoft.com/office/drawing/2014/main" id="{F42F5CF3-B53C-4DF5-BA71-54A4AA113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1988" y="2514600"/>
            <a:ext cx="306387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0</a:t>
            </a:r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F3A714BA-C028-41B6-B37F-0F9BAD16A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6788" y="5472113"/>
            <a:ext cx="1981200" cy="228600"/>
          </a:xfrm>
          <a:prstGeom prst="rect">
            <a:avLst/>
          </a:prstGeom>
          <a:solidFill>
            <a:srgbClr val="FF99CC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*</a:t>
            </a: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ep</a:t>
            </a: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= </a:t>
            </a:r>
            <a:r>
              <a:rPr lang="en-US" sz="1800" b="1" i="1" dirty="0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&amp;e</a:t>
            </a:r>
          </a:p>
        </p:txBody>
      </p:sp>
      <p:sp>
        <p:nvSpPr>
          <p:cNvPr id="12" name="Rectangle 16">
            <a:extLst>
              <a:ext uri="{FF2B5EF4-FFF2-40B4-BE49-F238E27FC236}">
                <a16:creationId xmlns:a16="http://schemas.microsoft.com/office/drawing/2014/main" id="{CE2C3118-5878-4D00-8432-7D01882A6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6788" y="4481513"/>
            <a:ext cx="1981200" cy="533400"/>
          </a:xfrm>
          <a:prstGeom prst="rect">
            <a:avLst/>
          </a:prstGeom>
          <a:solidFill>
            <a:srgbClr val="FFFF00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more system code</a:t>
            </a:r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81BFE2EB-1AAF-4C67-BC13-8CB1FC04EA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6788" y="5014913"/>
            <a:ext cx="1981200" cy="228600"/>
          </a:xfrm>
          <a:prstGeom prst="rect">
            <a:avLst/>
          </a:prstGeom>
          <a:solidFill>
            <a:srgbClr val="FF99CC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system data</a:t>
            </a:r>
          </a:p>
        </p:txBody>
      </p:sp>
      <p:sp>
        <p:nvSpPr>
          <p:cNvPr id="14" name="Rectangle 20">
            <a:extLst>
              <a:ext uri="{FF2B5EF4-FFF2-40B4-BE49-F238E27FC236}">
                <a16:creationId xmlns:a16="http://schemas.microsoft.com/office/drawing/2014/main" id="{1A2B643C-6393-406A-A205-CBA41F47CA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6788" y="5700713"/>
            <a:ext cx="1981200" cy="228600"/>
          </a:xfrm>
          <a:prstGeom prst="rect">
            <a:avLst/>
          </a:prstGeom>
          <a:solidFill>
            <a:srgbClr val="FF99CC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x = 15</a:t>
            </a:r>
          </a:p>
        </p:txBody>
      </p:sp>
      <p:sp>
        <p:nvSpPr>
          <p:cNvPr id="15" name="Text Box 22">
            <a:extLst>
              <a:ext uri="{FF2B5EF4-FFF2-40B4-BE49-F238E27FC236}">
                <a16:creationId xmlns:a16="http://schemas.microsoft.com/office/drawing/2014/main" id="{BB9D6366-EA5B-4338-B791-68F056452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2788" y="1919288"/>
            <a:ext cx="2620962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Executable Object File</a:t>
            </a:r>
          </a:p>
        </p:txBody>
      </p:sp>
      <p:sp>
        <p:nvSpPr>
          <p:cNvPr id="16" name="AutoShape 23">
            <a:extLst>
              <a:ext uri="{FF2B5EF4-FFF2-40B4-BE49-F238E27FC236}">
                <a16:creationId xmlns:a16="http://schemas.microsoft.com/office/drawing/2014/main" id="{DBDFDDB0-22B5-4F69-BBAA-E19BE193F3A3}"/>
              </a:ext>
            </a:extLst>
          </p:cNvPr>
          <p:cNvSpPr>
            <a:spLocks/>
          </p:cNvSpPr>
          <p:nvPr/>
        </p:nvSpPr>
        <p:spPr bwMode="auto">
          <a:xfrm>
            <a:off x="8104188" y="2728913"/>
            <a:ext cx="304800" cy="2224087"/>
          </a:xfrm>
          <a:prstGeom prst="rightBrace">
            <a:avLst>
              <a:gd name="adj1" fmla="val 60807"/>
              <a:gd name="adj2" fmla="val 50000"/>
            </a:avLst>
          </a:prstGeom>
          <a:noFill/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24">
            <a:extLst>
              <a:ext uri="{FF2B5EF4-FFF2-40B4-BE49-F238E27FC236}">
                <a16:creationId xmlns:a16="http://schemas.microsoft.com/office/drawing/2014/main" id="{BF060CEE-B54C-4CC7-BD62-A81CB3243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3425" y="3670300"/>
            <a:ext cx="866775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.text</a:t>
            </a:r>
          </a:p>
        </p:txBody>
      </p:sp>
      <p:sp>
        <p:nvSpPr>
          <p:cNvPr id="18" name="Rectangle 32">
            <a:extLst>
              <a:ext uri="{FF2B5EF4-FFF2-40B4-BE49-F238E27FC236}">
                <a16:creationId xmlns:a16="http://schemas.microsoft.com/office/drawing/2014/main" id="{F685FE21-F4F2-4C9A-B379-E8C4EBE09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6788" y="6172200"/>
            <a:ext cx="1981200" cy="685800"/>
          </a:xfrm>
          <a:prstGeom prst="rect">
            <a:avLst/>
          </a:prstGeom>
          <a:solidFill>
            <a:srgbClr val="FF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.symtab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.debug</a:t>
            </a:r>
          </a:p>
        </p:txBody>
      </p:sp>
      <p:sp>
        <p:nvSpPr>
          <p:cNvPr id="19" name="AutoShape 33">
            <a:extLst>
              <a:ext uri="{FF2B5EF4-FFF2-40B4-BE49-F238E27FC236}">
                <a16:creationId xmlns:a16="http://schemas.microsoft.com/office/drawing/2014/main" id="{15106E32-0D93-4D32-A96B-08BDA05FE9E6}"/>
              </a:ext>
            </a:extLst>
          </p:cNvPr>
          <p:cNvSpPr>
            <a:spLocks/>
          </p:cNvSpPr>
          <p:nvPr/>
        </p:nvSpPr>
        <p:spPr bwMode="auto">
          <a:xfrm>
            <a:off x="8104188" y="5014913"/>
            <a:ext cx="304800" cy="9144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Text Box 34">
            <a:extLst>
              <a:ext uri="{FF2B5EF4-FFF2-40B4-BE49-F238E27FC236}">
                <a16:creationId xmlns:a16="http://schemas.microsoft.com/office/drawing/2014/main" id="{91710C94-0B47-4112-9684-B4F40E1275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3425" y="5346700"/>
            <a:ext cx="866775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.data</a:t>
            </a:r>
          </a:p>
        </p:txBody>
      </p:sp>
      <p:sp>
        <p:nvSpPr>
          <p:cNvPr id="21" name="Rectangle 35">
            <a:extLst>
              <a:ext uri="{FF2B5EF4-FFF2-40B4-BE49-F238E27FC236}">
                <a16:creationId xmlns:a16="http://schemas.microsoft.com/office/drawing/2014/main" id="{8439D660-A111-46C9-90D5-D31528B6D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6788" y="5943600"/>
            <a:ext cx="1981200" cy="2286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uninitialized data</a:t>
            </a:r>
          </a:p>
        </p:txBody>
      </p:sp>
      <p:sp>
        <p:nvSpPr>
          <p:cNvPr id="22" name="Text Box 36">
            <a:extLst>
              <a:ext uri="{FF2B5EF4-FFF2-40B4-BE49-F238E27FC236}">
                <a16:creationId xmlns:a16="http://schemas.microsoft.com/office/drawing/2014/main" id="{FFFA9335-08E2-4BAC-AD15-138FE0DEA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5862638"/>
            <a:ext cx="728662" cy="3683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</a:t>
            </a:r>
            <a:r>
              <a:rPr lang="en-US" sz="18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bss</a:t>
            </a:r>
            <a:endParaRPr lang="en-US" sz="1800" b="1" dirty="0">
              <a:solidFill>
                <a:srgbClr val="000066"/>
              </a:solidFill>
              <a:latin typeface="Courier New" pitchFamily="49" charset="0"/>
              <a:ea typeface="DejaVu LGC Sans" charset="0"/>
              <a:cs typeface="DejaVu LGC Sans" charset="0"/>
            </a:endParaRPr>
          </a:p>
        </p:txBody>
      </p:sp>
      <p:sp>
        <p:nvSpPr>
          <p:cNvPr id="23" name="Rectangle 40">
            <a:extLst>
              <a:ext uri="{FF2B5EF4-FFF2-40B4-BE49-F238E27FC236}">
                <a16:creationId xmlns:a16="http://schemas.microsoft.com/office/drawing/2014/main" id="{0E661496-7311-4B3B-A428-677DE5ED3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6788" y="3090863"/>
            <a:ext cx="1981200" cy="319087"/>
          </a:xfrm>
          <a:prstGeom prst="rect">
            <a:avLst/>
          </a:prstGeom>
          <a:solidFill>
            <a:srgbClr val="FFFF00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system code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2329036D-FC97-49FD-BF3F-B037D555D926}"/>
              </a:ext>
            </a:extLst>
          </p:cNvPr>
          <p:cNvCxnSpPr>
            <a:cxnSpLocks/>
          </p:cNvCxnSpPr>
          <p:nvPr/>
        </p:nvCxnSpPr>
        <p:spPr bwMode="auto">
          <a:xfrm flipV="1">
            <a:off x="3581400" y="3923340"/>
            <a:ext cx="2465388" cy="85677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142D511-D9A1-423D-8CD1-F2F0B7285E9B}"/>
              </a:ext>
            </a:extLst>
          </p:cNvPr>
          <p:cNvCxnSpPr>
            <a:cxnSpLocks/>
          </p:cNvCxnSpPr>
          <p:nvPr/>
        </p:nvCxnSpPr>
        <p:spPr bwMode="auto">
          <a:xfrm flipV="1">
            <a:off x="4866107" y="5700713"/>
            <a:ext cx="1180681" cy="530225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404813" y="134938"/>
            <a:ext cx="8716962" cy="10080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Relocation example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1582738" y="1208088"/>
            <a:ext cx="2513012" cy="2289175"/>
          </a:xfrm>
          <a:prstGeom prst="rect">
            <a:avLst/>
          </a:prstGeom>
          <a:solidFill>
            <a:srgbClr val="00FFFF"/>
          </a:solidFill>
          <a:ln w="324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e=7;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800" b="1">
              <a:solidFill>
                <a:srgbClr val="000066"/>
              </a:solidFill>
              <a:latin typeface="Courier New" pitchFamily="49" charset="0"/>
              <a:ea typeface="DejaVu LGC Sans" charset="0"/>
              <a:cs typeface="DejaVu LGC Sans" charset="0"/>
            </a:endParaRPr>
          </a:p>
          <a:p>
            <a:pPr eaLnBrk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80"/>
                </a:solidFill>
                <a:latin typeface="Courier New" pitchFamily="49" charset="0"/>
                <a:ea typeface="DejaVu Sans" charset="0"/>
                <a:cs typeface="DejaVu Sans" charset="0"/>
              </a:rPr>
              <a:t>extern int a(); </a:t>
            </a:r>
            <a:r>
              <a:rPr lang="en-US" sz="1800" b="1">
                <a:solidFill>
                  <a:srgbClr val="000000"/>
                </a:solidFill>
                <a:latin typeface="Courier New" pitchFamily="49" charset="0"/>
                <a:ea typeface="DejaVu Sans" charset="0"/>
                <a:cs typeface="DejaVu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main() {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 int r = a();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 exit(0);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} 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1793875" y="838200"/>
            <a:ext cx="592138" cy="368300"/>
          </a:xfrm>
          <a:prstGeom prst="rect">
            <a:avLst/>
          </a:prstGeom>
          <a:noFill/>
          <a:ln w="3240" cap="sq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m.c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5089525" y="838200"/>
            <a:ext cx="592138" cy="368300"/>
          </a:xfrm>
          <a:prstGeom prst="rect">
            <a:avLst/>
          </a:prstGeom>
          <a:noFill/>
          <a:ln w="3240" cap="sq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a.c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5080000" y="1157288"/>
            <a:ext cx="2663206" cy="2587504"/>
          </a:xfrm>
          <a:prstGeom prst="rect">
            <a:avLst/>
          </a:prstGeom>
          <a:solidFill>
            <a:srgbClr val="00FFFF"/>
          </a:solidFill>
          <a:ln w="324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extern int e;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*ep=&amp;</a:t>
            </a:r>
            <a:r>
              <a:rPr lang="en-US" sz="1800" b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e</a:t>
            </a: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;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x=15;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y;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a() {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 return *</a:t>
            </a:r>
            <a:r>
              <a:rPr lang="en-US" sz="1800" b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ep</a:t>
            </a: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+</a:t>
            </a:r>
            <a:r>
              <a:rPr lang="en-US" sz="1800" b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x</a:t>
            </a: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+</a:t>
            </a:r>
            <a:r>
              <a:rPr lang="en-US" sz="1800" b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y</a:t>
            </a: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} </a:t>
            </a:r>
          </a:p>
        </p:txBody>
      </p:sp>
      <p:sp>
        <p:nvSpPr>
          <p:cNvPr id="32799" name="Text Box 31"/>
          <p:cNvSpPr txBox="1">
            <a:spLocks noChangeArrowheads="1"/>
          </p:cNvSpPr>
          <p:nvPr/>
        </p:nvSpPr>
        <p:spPr bwMode="auto">
          <a:xfrm>
            <a:off x="228600" y="4267200"/>
            <a:ext cx="8077200" cy="16795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	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readelf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-r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a.o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	; .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rela.text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contains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ep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, x, and y from a()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					; .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rela.data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contains e to initialize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ep</a:t>
            </a:r>
            <a:endParaRPr lang="en-US" sz="1400" b="1" dirty="0">
              <a:solidFill>
                <a:srgbClr val="000000"/>
              </a:solidFill>
              <a:latin typeface="Courier New" pitchFamily="49" charset="0"/>
              <a:ea typeface="DejaVu LGC Sans" charset="0"/>
              <a:cs typeface="Courier New" pitchFamily="49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	</a:t>
            </a:r>
            <a:b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</a:b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Relocation section '.rela.text' at offset 0x480 contains 3 entries: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Offset          Info           Type           Sym. Value    Sym. Name + Addend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000000000007  000d00000002 R_X86_64_PC32     0000000000000000 </a:t>
            </a:r>
            <a:r>
              <a:rPr lang="en-US" sz="1400" b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ep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- 4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00000000000f  000f00000002 R_X86_64_PC32     0000000000000008 </a:t>
            </a:r>
            <a:r>
              <a:rPr lang="en-US" sz="1400" b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x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- 4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000000000017  001000000002 R_X86_64_PC32     0000000000000004 </a:t>
            </a:r>
            <a:r>
              <a:rPr lang="en-US" sz="1400" b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y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- 4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400" b="1">
              <a:solidFill>
                <a:srgbClr val="000000"/>
              </a:solidFill>
              <a:latin typeface="Courier New" pitchFamily="49" charset="0"/>
              <a:ea typeface="DejaVu LGC Sans" charset="0"/>
              <a:cs typeface="Courier New" pitchFamily="49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Relocation section '.rela.data' at offset 0x4c8 contains 1 entry: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Offset          Info           Type           Sym. Value    Sym. Name + Addend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000000000000  000e00000001 R_X86_64_64       0000000000000000 </a:t>
            </a:r>
            <a:r>
              <a:rPr lang="en-US" sz="1400" b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e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+ 0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400" b="1" dirty="0">
              <a:solidFill>
                <a:srgbClr val="000000"/>
              </a:solidFill>
              <a:latin typeface="Courier New" pitchFamily="49" charset="0"/>
              <a:ea typeface="DejaVu LGC Sans" charset="0"/>
              <a:cs typeface="Courier New" pitchFamily="49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400" b="1" dirty="0">
              <a:solidFill>
                <a:srgbClr val="000000"/>
              </a:solidFill>
              <a:latin typeface="Courier 10 Pitch" pitchFamily="1" charset="0"/>
              <a:ea typeface="DejaVu LGC Sans" charset="0"/>
              <a:cs typeface="DejaVu LGC Sans" charset="0"/>
            </a:endParaRPr>
          </a:p>
        </p:txBody>
      </p:sp>
      <p:sp>
        <p:nvSpPr>
          <p:cNvPr id="34" name="Text Box 3"/>
          <p:cNvSpPr txBox="1">
            <a:spLocks noChangeArrowheads="1"/>
          </p:cNvSpPr>
          <p:nvPr/>
        </p:nvSpPr>
        <p:spPr bwMode="auto">
          <a:xfrm>
            <a:off x="990600" y="6514187"/>
            <a:ext cx="7299434" cy="343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CCCCFF"/>
                </a:solidFill>
                <a:latin typeface="Arial" charset="0"/>
                <a:ea typeface="DejaVu LGC Sans" charset="0"/>
                <a:cs typeface="DejaVu LGC Sans" charset="0"/>
              </a:rPr>
              <a:t>http://thefengs.com/wuchang/courses/cs201/class/03/elf_example</a:t>
            </a: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52400" y="3810000"/>
            <a:ext cx="8307387" cy="381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What is in .text, .data, .</a:t>
            </a:r>
            <a:r>
              <a:rPr lang="en-US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rela.text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, and .</a:t>
            </a:r>
            <a:r>
              <a:rPr lang="en-US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rela.data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?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endParaRPr lang="en-US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LGC Sans" charset="0"/>
              <a:cs typeface="DejaVu LGC Sans" charset="0"/>
            </a:endParaRP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404813" y="134938"/>
            <a:ext cx="8716962" cy="10080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Relocation example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1582738" y="1208088"/>
            <a:ext cx="2513012" cy="2289175"/>
          </a:xfrm>
          <a:prstGeom prst="rect">
            <a:avLst/>
          </a:prstGeom>
          <a:solidFill>
            <a:srgbClr val="00FFFF"/>
          </a:solidFill>
          <a:ln w="324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e=7;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800" b="1">
              <a:solidFill>
                <a:srgbClr val="000066"/>
              </a:solidFill>
              <a:latin typeface="Courier New" pitchFamily="49" charset="0"/>
              <a:ea typeface="DejaVu LGC Sans" charset="0"/>
              <a:cs typeface="DejaVu LGC Sans" charset="0"/>
            </a:endParaRPr>
          </a:p>
          <a:p>
            <a:pPr eaLnBrk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80"/>
                </a:solidFill>
                <a:latin typeface="Courier New" pitchFamily="49" charset="0"/>
                <a:ea typeface="DejaVu Sans" charset="0"/>
                <a:cs typeface="DejaVu Sans" charset="0"/>
              </a:rPr>
              <a:t>extern int a(); </a:t>
            </a:r>
            <a:r>
              <a:rPr lang="en-US" sz="1800" b="1">
                <a:solidFill>
                  <a:srgbClr val="000000"/>
                </a:solidFill>
                <a:latin typeface="Courier New" pitchFamily="49" charset="0"/>
                <a:ea typeface="DejaVu Sans" charset="0"/>
                <a:cs typeface="DejaVu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main() {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 int r = </a:t>
            </a:r>
            <a:r>
              <a:rPr lang="en-US" sz="1800" b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a()</a:t>
            </a: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;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 </a:t>
            </a:r>
            <a:r>
              <a:rPr lang="en-US" sz="1800" b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exit(0)</a:t>
            </a: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} 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1793875" y="838200"/>
            <a:ext cx="592138" cy="368300"/>
          </a:xfrm>
          <a:prstGeom prst="rect">
            <a:avLst/>
          </a:prstGeom>
          <a:noFill/>
          <a:ln w="3240" cap="sq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m.c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5089525" y="838200"/>
            <a:ext cx="592138" cy="368300"/>
          </a:xfrm>
          <a:prstGeom prst="rect">
            <a:avLst/>
          </a:prstGeom>
          <a:noFill/>
          <a:ln w="3240" cap="sq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a.c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5080000" y="1157288"/>
            <a:ext cx="2649538" cy="2562225"/>
          </a:xfrm>
          <a:prstGeom prst="rect">
            <a:avLst/>
          </a:prstGeom>
          <a:solidFill>
            <a:srgbClr val="00FFFF"/>
          </a:solidFill>
          <a:ln w="324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extern int e;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*ep=&amp;e;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x=15;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y;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a() {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 return *ep+x+y;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} </a:t>
            </a:r>
          </a:p>
        </p:txBody>
      </p:sp>
      <p:sp>
        <p:nvSpPr>
          <p:cNvPr id="32799" name="Text Box 31"/>
          <p:cNvSpPr txBox="1">
            <a:spLocks noChangeArrowheads="1"/>
          </p:cNvSpPr>
          <p:nvPr/>
        </p:nvSpPr>
        <p:spPr bwMode="auto">
          <a:xfrm>
            <a:off x="228600" y="4267200"/>
            <a:ext cx="8077200" cy="16795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/>
          <a:lstStyle/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readelf 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-r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m.o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	; .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rela.text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contains a and exit from main()</a:t>
            </a:r>
          </a:p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400" b="1">
              <a:solidFill>
                <a:srgbClr val="000000"/>
              </a:solidFill>
              <a:latin typeface="Courier New" pitchFamily="49" charset="0"/>
              <a:ea typeface="DejaVu LGC Sans" charset="0"/>
              <a:cs typeface="Courier New" pitchFamily="49" charset="0"/>
            </a:endParaRPr>
          </a:p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Relocation section '.rela.text' at offset 0x528 contains 2 entries:</a:t>
            </a:r>
          </a:p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Offset          Info           Type           Sym. Value    Sym. Name + Addend</a:t>
            </a:r>
          </a:p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00000000000e  000f00000002 R_X86_64_PC32     0000000000000000 </a:t>
            </a:r>
            <a:r>
              <a:rPr lang="en-US" sz="1400" b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a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- 4</a:t>
            </a:r>
          </a:p>
          <a:p>
            <a:pPr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00000000001b  001000000002 R_X86_64_PC32     0000000000000000 </a:t>
            </a:r>
            <a:r>
              <a:rPr lang="en-US" sz="1400" b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exit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- 4</a:t>
            </a:r>
          </a:p>
        </p:txBody>
      </p:sp>
      <p:sp>
        <p:nvSpPr>
          <p:cNvPr id="34" name="Text Box 3"/>
          <p:cNvSpPr txBox="1">
            <a:spLocks noChangeArrowheads="1"/>
          </p:cNvSpPr>
          <p:nvPr/>
        </p:nvSpPr>
        <p:spPr bwMode="auto">
          <a:xfrm>
            <a:off x="990600" y="6514187"/>
            <a:ext cx="7299434" cy="343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CCCCFF"/>
                </a:solidFill>
                <a:latin typeface="Arial" charset="0"/>
                <a:ea typeface="DejaVu LGC Sans" charset="0"/>
                <a:cs typeface="DejaVu LGC Sans" charset="0"/>
              </a:rPr>
              <a:t>http://thefengs.com/wuchang/courses/cs201/class/03/elf_example</a:t>
            </a: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52400" y="3810000"/>
            <a:ext cx="8307387" cy="381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What is in .text, .data, .</a:t>
            </a:r>
            <a:r>
              <a:rPr lang="en-US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rela.text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, and .</a:t>
            </a:r>
            <a:r>
              <a:rPr lang="en-US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rela.data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?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endParaRPr lang="en-US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LGC Sans" charset="0"/>
              <a:cs typeface="DejaVu LGC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855647"/>
      </p:ext>
    </p:extLst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404813" y="134938"/>
            <a:ext cx="8716962" cy="10080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Relocation example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1582738" y="1208088"/>
            <a:ext cx="2513012" cy="2289175"/>
          </a:xfrm>
          <a:prstGeom prst="rect">
            <a:avLst/>
          </a:prstGeom>
          <a:solidFill>
            <a:srgbClr val="00FFFF"/>
          </a:solidFill>
          <a:ln w="324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e=7;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800" b="1">
              <a:solidFill>
                <a:srgbClr val="000066"/>
              </a:solidFill>
              <a:latin typeface="Courier New" pitchFamily="49" charset="0"/>
              <a:ea typeface="DejaVu LGC Sans" charset="0"/>
              <a:cs typeface="DejaVu LGC Sans" charset="0"/>
            </a:endParaRPr>
          </a:p>
          <a:p>
            <a:pPr eaLnBrk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80"/>
                </a:solidFill>
                <a:latin typeface="Courier New" pitchFamily="49" charset="0"/>
                <a:ea typeface="DejaVu Sans" charset="0"/>
                <a:cs typeface="DejaVu Sans" charset="0"/>
              </a:rPr>
              <a:t>extern int a(); </a:t>
            </a:r>
            <a:r>
              <a:rPr lang="en-US" sz="1800" b="1">
                <a:solidFill>
                  <a:srgbClr val="000000"/>
                </a:solidFill>
                <a:latin typeface="Courier New" pitchFamily="49" charset="0"/>
                <a:ea typeface="DejaVu Sans" charset="0"/>
                <a:cs typeface="DejaVu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main() {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 int r = a();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 exit(0);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} 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1793875" y="838200"/>
            <a:ext cx="592138" cy="368300"/>
          </a:xfrm>
          <a:prstGeom prst="rect">
            <a:avLst/>
          </a:prstGeom>
          <a:noFill/>
          <a:ln w="3240" cap="sq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m.c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5089525" y="838200"/>
            <a:ext cx="592138" cy="368300"/>
          </a:xfrm>
          <a:prstGeom prst="rect">
            <a:avLst/>
          </a:prstGeom>
          <a:noFill/>
          <a:ln w="3240" cap="sq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a.c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5080000" y="1157288"/>
            <a:ext cx="2663206" cy="2587504"/>
          </a:xfrm>
          <a:prstGeom prst="rect">
            <a:avLst/>
          </a:prstGeom>
          <a:solidFill>
            <a:srgbClr val="00FFFF"/>
          </a:solidFill>
          <a:ln w="324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extern int e;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*ep=&amp;e;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x=15;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y;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a() {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 return </a:t>
            </a:r>
            <a:r>
              <a:rPr lang="en-US" sz="1800" b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*ep+x+y</a:t>
            </a: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} </a:t>
            </a:r>
          </a:p>
        </p:txBody>
      </p:sp>
      <p:sp>
        <p:nvSpPr>
          <p:cNvPr id="32799" name="Text Box 31"/>
          <p:cNvSpPr txBox="1">
            <a:spLocks noChangeArrowheads="1"/>
          </p:cNvSpPr>
          <p:nvPr/>
        </p:nvSpPr>
        <p:spPr bwMode="auto">
          <a:xfrm>
            <a:off x="4120034" y="4191000"/>
            <a:ext cx="5105400" cy="16795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objdump 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-d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a.o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	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b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</a:b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0000000000000000 &lt;a&gt;: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 0:	push   %rbp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 1:	mov    %rsp,%rbp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 4:	mov    0x0(%rip),%rax   # b &lt;a+0xb&gt;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 b:	mov    (%rax),%edx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 d:	mov    0x0(%rip),%eax   # 13 &lt;a+0x13&gt;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13:	add    %eax,%edx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15:	mov    0x0(%rip),%eax   # 1b &lt;a+0x1b&gt;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1b:	add    %edx,%eax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1d:	pop    %rbp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1e:	retq </a:t>
            </a:r>
            <a:endParaRPr lang="en-US" sz="1400" b="1" dirty="0">
              <a:solidFill>
                <a:srgbClr val="000000"/>
              </a:solidFill>
              <a:latin typeface="Courier New" pitchFamily="49" charset="0"/>
              <a:ea typeface="DejaVu LGC Sans" charset="0"/>
              <a:cs typeface="Courier New" pitchFamily="49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400" b="1" dirty="0">
              <a:solidFill>
                <a:srgbClr val="000000"/>
              </a:solidFill>
              <a:latin typeface="Courier 10 Pitch" pitchFamily="1" charset="0"/>
              <a:ea typeface="DejaVu LGC Sans" charset="0"/>
              <a:cs typeface="DejaVu LGC Sans" charset="0"/>
            </a:endParaRPr>
          </a:p>
        </p:txBody>
      </p:sp>
      <p:sp>
        <p:nvSpPr>
          <p:cNvPr id="34" name="Text Box 3"/>
          <p:cNvSpPr txBox="1">
            <a:spLocks noChangeArrowheads="1"/>
          </p:cNvSpPr>
          <p:nvPr/>
        </p:nvSpPr>
        <p:spPr bwMode="auto">
          <a:xfrm>
            <a:off x="990600" y="6514187"/>
            <a:ext cx="7299434" cy="343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CCCCFF"/>
                </a:solidFill>
                <a:latin typeface="Arial" charset="0"/>
                <a:ea typeface="DejaVu LGC Sans" charset="0"/>
                <a:cs typeface="DejaVu LGC Sans" charset="0"/>
              </a:rPr>
              <a:t>http://thefengs.com/wuchang/courses/cs201/class/03/elf_example</a:t>
            </a: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52400" y="3810000"/>
            <a:ext cx="8307387" cy="381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What is in .text, .data, .</a:t>
            </a:r>
            <a:r>
              <a:rPr lang="en-US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rela.text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, and .</a:t>
            </a:r>
            <a:r>
              <a:rPr lang="en-US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rela.</a:t>
            </a:r>
            <a:r>
              <a:rPr lang="en-US" b="1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data</a:t>
            </a:r>
            <a:r>
              <a:rPr lang="en-US" b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?</a:t>
            </a:r>
            <a:endParaRPr lang="en-US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LGC Sans" charset="0"/>
              <a:cs typeface="DejaVu LGC Sans" charset="0"/>
            </a:endParaRPr>
          </a:p>
        </p:txBody>
      </p:sp>
      <p:sp>
        <p:nvSpPr>
          <p:cNvPr id="10" name="Text Box 31">
            <a:extLst>
              <a:ext uri="{FF2B5EF4-FFF2-40B4-BE49-F238E27FC236}">
                <a16:creationId xmlns:a16="http://schemas.microsoft.com/office/drawing/2014/main" id="{32192030-64CE-405C-A5A9-9F04D13FD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191000"/>
            <a:ext cx="4343400" cy="16795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objdump 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–d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m.o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	</a:t>
            </a:r>
            <a:endParaRPr lang="en-US" sz="1400" b="1" dirty="0">
              <a:solidFill>
                <a:srgbClr val="000000"/>
              </a:solidFill>
              <a:latin typeface="Courier New" pitchFamily="49" charset="0"/>
              <a:ea typeface="DejaVu LGC Sans" charset="0"/>
              <a:cs typeface="Courier New" pitchFamily="49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400" b="1" dirty="0">
              <a:solidFill>
                <a:srgbClr val="000000"/>
              </a:solidFill>
              <a:latin typeface="Courier New" pitchFamily="49" charset="0"/>
              <a:ea typeface="DejaVu LGC Sans" charset="0"/>
              <a:cs typeface="Courier New" pitchFamily="49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10 Pitch" pitchFamily="1" charset="0"/>
                <a:ea typeface="DejaVu LGC Sans" charset="0"/>
                <a:cs typeface="DejaVu LGC Sans" charset="0"/>
              </a:rPr>
              <a:t>0000000000000000 &lt;main&gt;: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10 Pitch" pitchFamily="1" charset="0"/>
                <a:ea typeface="DejaVu LGC Sans" charset="0"/>
                <a:cs typeface="DejaVu LGC Sans" charset="0"/>
              </a:rPr>
              <a:t>   0:	push   %rbp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10 Pitch" pitchFamily="1" charset="0"/>
                <a:ea typeface="DejaVu LGC Sans" charset="0"/>
                <a:cs typeface="DejaVu LGC Sans" charset="0"/>
              </a:rPr>
              <a:t>   1:	mov    %rsp,%rbp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10 Pitch" pitchFamily="1" charset="0"/>
                <a:ea typeface="DejaVu LGC Sans" charset="0"/>
                <a:cs typeface="DejaVu LGC Sans" charset="0"/>
              </a:rPr>
              <a:t>   4:	sub    $0x10,%rsp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10 Pitch" pitchFamily="1" charset="0"/>
                <a:ea typeface="DejaVu LGC Sans" charset="0"/>
                <a:cs typeface="DejaVu LGC Sans" charset="0"/>
              </a:rPr>
              <a:t>   8:	mov    $0x0,%eax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FF0000"/>
                </a:solidFill>
                <a:latin typeface="Courier 10 Pitch" pitchFamily="1" charset="0"/>
                <a:ea typeface="DejaVu LGC Sans" charset="0"/>
                <a:cs typeface="DejaVu LGC Sans" charset="0"/>
              </a:rPr>
              <a:t>   d:	callq  12 &lt;main+0x12&gt;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10 Pitch" pitchFamily="1" charset="0"/>
                <a:ea typeface="DejaVu LGC Sans" charset="0"/>
                <a:cs typeface="DejaVu LGC Sans" charset="0"/>
              </a:rPr>
              <a:t>  12:	mov    %eax,-0x4(%rbp)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10 Pitch" pitchFamily="1" charset="0"/>
                <a:ea typeface="DejaVu LGC Sans" charset="0"/>
                <a:cs typeface="DejaVu LGC Sans" charset="0"/>
              </a:rPr>
              <a:t>  15:	mov    $0x0,%edi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FF0000"/>
                </a:solidFill>
                <a:latin typeface="Courier 10 Pitch" pitchFamily="1" charset="0"/>
                <a:ea typeface="DejaVu LGC Sans" charset="0"/>
                <a:cs typeface="DejaVu LGC Sans" charset="0"/>
              </a:rPr>
              <a:t>  1a:	callq  1f &lt;main+0x1f&gt;</a:t>
            </a:r>
            <a:endParaRPr lang="en-US" sz="1400" b="1" dirty="0">
              <a:solidFill>
                <a:srgbClr val="FF0000"/>
              </a:solidFill>
              <a:latin typeface="Courier 10 Pitch" pitchFamily="1" charset="0"/>
              <a:ea typeface="DejaVu LGC Sans" charset="0"/>
              <a:cs typeface="DejaVu LGC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29796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How it works</a:t>
            </a:r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hello.c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program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endParaRPr lang="en-US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LGC Sans" charset="0"/>
              <a:cs typeface="DejaVu LGC Sans" charset="0"/>
            </a:endParaRP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#include &lt;</a:t>
            </a:r>
            <a:r>
              <a:rPr lang="en-US" sz="20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stdio.h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&gt;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#define FOO 4</a:t>
            </a:r>
            <a:endParaRPr lang="en-US" sz="2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urier New" pitchFamily="49" charset="0"/>
              <a:ea typeface="DejaVu LGC Sans" charset="0"/>
              <a:cs typeface="DejaVu LGC Sans" charset="0"/>
            </a:endParaRP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</a:t>
            </a:r>
            <a:r>
              <a:rPr lang="en-US" sz="20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int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main()</a:t>
            </a:r>
            <a:r>
              <a:rPr lang="ar-SA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cs typeface="Arial" charset="0"/>
              </a:rPr>
              <a:t>‏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cs typeface="Arial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{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   </a:t>
            </a:r>
            <a:r>
              <a:rPr lang="en-US" sz="20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printf</a:t>
            </a: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(“hello, world %d\n”, FOO);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52400" y="3581400"/>
            <a:ext cx="8307387" cy="381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Resolved when statically linked</a:t>
            </a:r>
            <a:endParaRPr lang="en-US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LGC Sans" charset="0"/>
              <a:cs typeface="DejaVu LGC Sans" charset="0"/>
            </a:endParaRPr>
          </a:p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endParaRPr lang="en-US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LGC Sans" charset="0"/>
              <a:cs typeface="DejaVu LGC Sans" charset="0"/>
            </a:endParaRPr>
          </a:p>
        </p:txBody>
      </p:sp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404813" y="134938"/>
            <a:ext cx="8716962" cy="10080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Relocation example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1582738" y="1208088"/>
            <a:ext cx="2513012" cy="2289175"/>
          </a:xfrm>
          <a:prstGeom prst="rect">
            <a:avLst/>
          </a:prstGeom>
          <a:solidFill>
            <a:srgbClr val="00FFFF"/>
          </a:solidFill>
          <a:ln w="324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e=7;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800" b="1">
              <a:solidFill>
                <a:srgbClr val="000066"/>
              </a:solidFill>
              <a:latin typeface="Courier New" pitchFamily="49" charset="0"/>
              <a:ea typeface="DejaVu LGC Sans" charset="0"/>
              <a:cs typeface="DejaVu LGC Sans" charset="0"/>
            </a:endParaRPr>
          </a:p>
          <a:p>
            <a:pPr eaLnBrk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80"/>
                </a:solidFill>
                <a:latin typeface="Courier New" pitchFamily="49" charset="0"/>
                <a:ea typeface="DejaVu Sans" charset="0"/>
                <a:cs typeface="DejaVu Sans" charset="0"/>
              </a:rPr>
              <a:t>extern int a(); </a:t>
            </a:r>
            <a:r>
              <a:rPr lang="en-US" sz="1800" b="1">
                <a:solidFill>
                  <a:srgbClr val="000000"/>
                </a:solidFill>
                <a:latin typeface="Courier New" pitchFamily="49" charset="0"/>
                <a:ea typeface="DejaVu Sans" charset="0"/>
                <a:cs typeface="DejaVu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main() {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 int r = a();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 exit(0);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} 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1793875" y="838200"/>
            <a:ext cx="592138" cy="368300"/>
          </a:xfrm>
          <a:prstGeom prst="rect">
            <a:avLst/>
          </a:prstGeom>
          <a:noFill/>
          <a:ln w="3240" cap="sq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m.c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5089525" y="838200"/>
            <a:ext cx="592138" cy="368300"/>
          </a:xfrm>
          <a:prstGeom prst="rect">
            <a:avLst/>
          </a:prstGeom>
          <a:noFill/>
          <a:ln w="3240" cap="sq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a.c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5080000" y="1157288"/>
            <a:ext cx="2649538" cy="2562225"/>
          </a:xfrm>
          <a:prstGeom prst="rect">
            <a:avLst/>
          </a:prstGeom>
          <a:solidFill>
            <a:srgbClr val="00FFFF"/>
          </a:solidFill>
          <a:ln w="324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extern int e;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*ep=&amp;e;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x=15;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y;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int a() {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  return *ep+x+y;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} </a:t>
            </a:r>
          </a:p>
        </p:txBody>
      </p:sp>
      <p:sp>
        <p:nvSpPr>
          <p:cNvPr id="32799" name="Text Box 31"/>
          <p:cNvSpPr txBox="1">
            <a:spLocks noChangeArrowheads="1"/>
          </p:cNvSpPr>
          <p:nvPr/>
        </p:nvSpPr>
        <p:spPr bwMode="auto">
          <a:xfrm>
            <a:off x="76200" y="4038600"/>
            <a:ext cx="8077200" cy="16795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	objdump 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–d m		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; Symbols 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resolved in &lt;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main&gt;.</a:t>
            </a:r>
            <a:endParaRPr lang="en-US" sz="1400" b="1" dirty="0">
              <a:solidFill>
                <a:srgbClr val="000000"/>
              </a:solidFill>
              <a:latin typeface="Courier New" pitchFamily="49" charset="0"/>
              <a:ea typeface="DejaVu LGC Sans" charset="0"/>
              <a:cs typeface="Courier New" pitchFamily="49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					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; References 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in &lt;a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&gt; resolved at fixed 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offsets </a:t>
            </a: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to RIP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400" b="1" dirty="0">
              <a:solidFill>
                <a:srgbClr val="000000"/>
              </a:solidFill>
              <a:latin typeface="Courier New" pitchFamily="49" charset="0"/>
              <a:ea typeface="DejaVu LGC Sans" charset="0"/>
              <a:cs typeface="Courier New" pitchFamily="49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00000000004009ae &lt;main&gt;: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4009ae:  push   %rbp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4009af:  mov    %rsp,%rbp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4009b2:  sub    $0x10,%rsp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4009b6:  mov    $0x0,%eax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4009bb:  callq  4009cd &lt;a&gt;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4009c0:  mov    %eax,-0x4(%rbp)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4009c3:  mov    $0x0,%edi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4009c8:  callq  40ea10 &lt;exit&gt;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400" b="1" dirty="0">
              <a:solidFill>
                <a:srgbClr val="000000"/>
              </a:solidFill>
              <a:latin typeface="Courier New" pitchFamily="49" charset="0"/>
              <a:ea typeface="DejaVu LGC Sans" charset="0"/>
              <a:cs typeface="Courier New" pitchFamily="49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400" b="1" dirty="0">
              <a:solidFill>
                <a:srgbClr val="000000"/>
              </a:solidFill>
              <a:latin typeface="Courier 10 Pitch" pitchFamily="1" charset="0"/>
              <a:ea typeface="DejaVu LGC Sans" charset="0"/>
              <a:cs typeface="DejaVu LGC Sans" charset="0"/>
            </a:endParaRPr>
          </a:p>
        </p:txBody>
      </p:sp>
      <p:sp>
        <p:nvSpPr>
          <p:cNvPr id="34" name="Text Box 3"/>
          <p:cNvSpPr txBox="1">
            <a:spLocks noChangeArrowheads="1"/>
          </p:cNvSpPr>
          <p:nvPr/>
        </p:nvSpPr>
        <p:spPr bwMode="auto">
          <a:xfrm>
            <a:off x="990600" y="6514187"/>
            <a:ext cx="7299434" cy="343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CCCCFF"/>
                </a:solidFill>
                <a:latin typeface="Arial" charset="0"/>
                <a:ea typeface="DejaVu LGC Sans" charset="0"/>
                <a:cs typeface="DejaVu LGC Sans" charset="0"/>
              </a:rPr>
              <a:t>http://thefengs.com/wuchang/courses/cs201/class/03/elf_example</a:t>
            </a:r>
          </a:p>
        </p:txBody>
      </p:sp>
      <p:sp>
        <p:nvSpPr>
          <p:cNvPr id="10" name="Text Box 31">
            <a:extLst>
              <a:ext uri="{FF2B5EF4-FFF2-40B4-BE49-F238E27FC236}">
                <a16:creationId xmlns:a16="http://schemas.microsoft.com/office/drawing/2014/main" id="{F4F998F0-826E-4920-A7E7-36195B10BB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554933"/>
            <a:ext cx="5791200" cy="16795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5000" rIns="90000" bIns="45000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	00000000004009cd &lt;a&gt;: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4009cd:  push   %rbp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4009ce:  mov    %rsp,%rbp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4009d1:  mov    0x2c96c0(%rip),%rax  # 6ca098 &lt;ep&gt;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4009d8:  mov    (%rax),%edx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4009da:  mov    0x2c96c0(%rip),%eax  # 6ca0a0 &lt;x&gt;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4009e0:  add    %eax,%edx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FF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4009e2:  mov    0x2cc370(%rip),%eax  # 6ccd58 &lt;y&gt;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4009e8:  add    %edx,%eax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4009ea:  pop    %rbp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>
                <a:solidFill>
                  <a:srgbClr val="000000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  4009eb:  retq   </a:t>
            </a:r>
          </a:p>
        </p:txBody>
      </p:sp>
    </p:spTree>
    <p:extLst>
      <p:ext uri="{BB962C8B-B14F-4D97-AF65-F5344CB8AC3E}">
        <p14:creationId xmlns:p14="http://schemas.microsoft.com/office/powerpoint/2010/main" val="14626176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Program execution</a:t>
            </a:r>
            <a:r>
              <a:rPr lang="en-US" sz="3600" dirty="0">
                <a:latin typeface="Arial" charset="0"/>
                <a:ea typeface="DejaVu LGC Sans" charset="0"/>
                <a:cs typeface="DejaVu LGC Sans" charset="0"/>
              </a:rPr>
              <a:t>: operating system</a:t>
            </a:r>
            <a:endParaRPr lang="en-US" sz="3600" b="1" dirty="0">
              <a:solidFill>
                <a:srgbClr val="660033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Program runs on top of operating system that implements abstract view of resources</a:t>
            </a:r>
          </a:p>
          <a:p>
            <a:pPr marL="720725" lvl="1" indent="-263525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Files as an abstraction of storage and network devices</a:t>
            </a:r>
          </a:p>
          <a:p>
            <a:pPr marL="720725" lvl="1" indent="-263525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System calls an abstraction for OS services</a:t>
            </a:r>
          </a:p>
          <a:p>
            <a:pPr marL="720725" lvl="1" indent="-263525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Virtual memory a </a:t>
            </a:r>
            <a:r>
              <a:rPr lang="en-US" sz="1800" b="1" i="1" u="sng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uniform memory space abstraction</a:t>
            </a: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 for each process</a:t>
            </a:r>
          </a:p>
          <a:p>
            <a:pPr lvl="2" eaLnBrk="1" hangingPunct="1">
              <a:lnSpc>
                <a:spcPct val="97000"/>
              </a:lnSpc>
              <a:spcBef>
                <a:spcPts val="200"/>
              </a:spcBef>
              <a:buClr>
                <a:srgbClr val="005400"/>
              </a:buClr>
              <a:buFont typeface="Wingdings" charset="2"/>
              <a:buChar char="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US" sz="1600" b="1" dirty="0">
                <a:solidFill>
                  <a:srgbClr val="000099"/>
                </a:solidFill>
                <a:latin typeface="Arial" charset="0"/>
                <a:ea typeface="DejaVu LGC Sans" charset="0"/>
                <a:cs typeface="DejaVu LGC Sans" charset="0"/>
              </a:rPr>
              <a:t>Gives the illusion that each process has entire memory space</a:t>
            </a:r>
          </a:p>
          <a:p>
            <a:pPr marL="720725" lvl="1" indent="-263525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A process (in conjunction with the OS) provides an abstraction for a virtual computer</a:t>
            </a:r>
          </a:p>
          <a:p>
            <a:pPr lvl="2" eaLnBrk="1" hangingPunct="1">
              <a:lnSpc>
                <a:spcPct val="97000"/>
              </a:lnSpc>
              <a:spcBef>
                <a:spcPts val="200"/>
              </a:spcBef>
              <a:buClr>
                <a:srgbClr val="005400"/>
              </a:buClr>
              <a:buFont typeface="Wingdings" charset="2"/>
              <a:buChar char="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US" sz="1600" b="1" dirty="0">
                <a:solidFill>
                  <a:srgbClr val="000099"/>
                </a:solidFill>
                <a:latin typeface="Arial" charset="0"/>
                <a:ea typeface="DejaVu LGC Sans" charset="0"/>
                <a:cs typeface="DejaVu LGC Sans" charset="0"/>
              </a:rPr>
              <a:t>Slices of CPU time to run in</a:t>
            </a:r>
          </a:p>
          <a:p>
            <a:pPr lvl="2" eaLnBrk="1" hangingPunct="1">
              <a:lnSpc>
                <a:spcPct val="97000"/>
              </a:lnSpc>
              <a:spcBef>
                <a:spcPts val="200"/>
              </a:spcBef>
              <a:buClr>
                <a:srgbClr val="005400"/>
              </a:buClr>
              <a:buFont typeface="Wingdings" charset="2"/>
              <a:buChar char="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US" sz="1600" dirty="0">
                <a:latin typeface="Arial" charset="0"/>
                <a:ea typeface="DejaVu LGC Sans" charset="0"/>
                <a:cs typeface="DejaVu LGC Sans" charset="0"/>
              </a:rPr>
              <a:t>CPU state</a:t>
            </a:r>
          </a:p>
          <a:p>
            <a:pPr lvl="2" eaLnBrk="1" hangingPunct="1">
              <a:lnSpc>
                <a:spcPct val="97000"/>
              </a:lnSpc>
              <a:spcBef>
                <a:spcPts val="200"/>
              </a:spcBef>
              <a:buClr>
                <a:srgbClr val="005400"/>
              </a:buClr>
              <a:buFont typeface="Wingdings" charset="2"/>
              <a:buChar char="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US" sz="1600" b="1" dirty="0">
                <a:solidFill>
                  <a:srgbClr val="000099"/>
                </a:solidFill>
                <a:latin typeface="Arial" charset="0"/>
                <a:ea typeface="DejaVu LGC Sans" charset="0"/>
                <a:cs typeface="DejaVu LGC Sans" charset="0"/>
              </a:rPr>
              <a:t>Open files</a:t>
            </a:r>
          </a:p>
          <a:p>
            <a:pPr lvl="2" eaLnBrk="1" hangingPunct="1">
              <a:lnSpc>
                <a:spcPct val="97000"/>
              </a:lnSpc>
              <a:spcBef>
                <a:spcPts val="200"/>
              </a:spcBef>
              <a:buClr>
                <a:srgbClr val="005400"/>
              </a:buClr>
              <a:buFont typeface="Wingdings" charset="2"/>
              <a:buChar char="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US" sz="1600" dirty="0">
                <a:latin typeface="Arial" charset="0"/>
                <a:ea typeface="DejaVu LGC Sans" charset="0"/>
                <a:cs typeface="DejaVu LGC Sans" charset="0"/>
              </a:rPr>
              <a:t>Thread of execution</a:t>
            </a:r>
          </a:p>
          <a:p>
            <a:pPr lvl="2" eaLnBrk="1" hangingPunct="1">
              <a:lnSpc>
                <a:spcPct val="97000"/>
              </a:lnSpc>
              <a:spcBef>
                <a:spcPts val="200"/>
              </a:spcBef>
              <a:buClr>
                <a:srgbClr val="005400"/>
              </a:buClr>
              <a:buFont typeface="Wingdings" charset="2"/>
              <a:buChar char="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US" sz="1600" b="1" dirty="0">
                <a:solidFill>
                  <a:srgbClr val="000099"/>
                </a:solidFill>
                <a:latin typeface="Arial" charset="0"/>
                <a:ea typeface="DejaVu LGC Sans" charset="0"/>
                <a:cs typeface="DejaVu LGC Sans" charset="0"/>
              </a:rPr>
              <a:t>Code and data in memory</a:t>
            </a:r>
          </a:p>
          <a:p>
            <a:pPr marL="338138" indent="-320675" eaLnBrk="1" hangingPunct="1">
              <a:lnSpc>
                <a:spcPct val="85000"/>
              </a:lnSpc>
              <a:spcBef>
                <a:spcPts val="1250"/>
              </a:spcBef>
              <a:buClrTx/>
              <a:buFontTx/>
              <a:buNone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US" sz="2000" b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Operating system also provides protection</a:t>
            </a:r>
            <a:endParaRPr lang="en-US" sz="2000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LGC Sans" charset="0"/>
              <a:cs typeface="DejaVu LGC Sans" charset="0"/>
            </a:endParaRPr>
          </a:p>
          <a:p>
            <a:pPr marL="720725" lvl="1" indent="-263525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Protects the hardware/itself from user programs</a:t>
            </a:r>
          </a:p>
          <a:p>
            <a:pPr marL="720725" lvl="1" indent="-263525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Protects user programs from each other</a:t>
            </a:r>
          </a:p>
          <a:p>
            <a:pPr marL="720725" lvl="1" indent="-263525" eaLnBrk="1" hangingPunct="1">
              <a:lnSpc>
                <a:spcPct val="90000"/>
              </a:lnSpc>
              <a:spcBef>
                <a:spcPts val="563"/>
              </a:spcBef>
              <a:buClr>
                <a:srgbClr val="660033"/>
              </a:buClr>
              <a:buFont typeface="Wingdings" charset="2"/>
              <a:buChar char="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Protects files from unauthorized access</a:t>
            </a:r>
          </a:p>
          <a:p>
            <a:pPr lvl="2" indent="-223838" eaLnBrk="1" hangingPunct="1">
              <a:lnSpc>
                <a:spcPct val="97000"/>
              </a:lnSpc>
              <a:spcBef>
                <a:spcPts val="200"/>
              </a:spcBef>
              <a:buClrTx/>
              <a:buFontTx/>
              <a:buNone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endParaRPr lang="en-US" sz="1800" b="1" dirty="0">
              <a:solidFill>
                <a:srgbClr val="000066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Program execution</a:t>
            </a:r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The operating system creates a process.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Including among other things, a virtual memory space</a:t>
            </a:r>
          </a:p>
          <a:p>
            <a:pPr marL="381000" indent="-363538" eaLnBrk="1" hangingPunct="1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System loader reads program from file system and loads its code into memory</a:t>
            </a:r>
          </a:p>
          <a:p>
            <a:pPr marL="722313" lvl="1" indent="-230188" eaLnBrk="1" hangingPunct="1">
              <a:lnSpc>
                <a:spcPct val="107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Program includes any statically linked libraries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Done via DMA (direct memory access)</a:t>
            </a:r>
            <a:r>
              <a:rPr lang="ar-SA" sz="2000" b="1" dirty="0">
                <a:solidFill>
                  <a:srgbClr val="000066"/>
                </a:solidFill>
                <a:latin typeface="Arial" charset="0"/>
                <a:cs typeface="Arial" charset="0"/>
              </a:rPr>
              <a:t>‏</a:t>
            </a:r>
            <a:endParaRPr lang="en-US" sz="2000" b="1" dirty="0">
              <a:solidFill>
                <a:srgbClr val="000066"/>
              </a:solidFill>
              <a:latin typeface="Arial" charset="0"/>
              <a:cs typeface="Arial" charset="0"/>
            </a:endParaRPr>
          </a:p>
          <a:p>
            <a:pPr marL="381000" indent="-363538" eaLnBrk="1" hangingPunct="1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System loader loads dynamic shared objects/libraries into memory</a:t>
            </a:r>
          </a:p>
          <a:p>
            <a:pPr marL="381000" indent="-363538" eaLnBrk="1" hangingPunct="1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Links everything together and then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starts 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a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thread of execution running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Note: the program binary in file system remains and can be executed again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Program is a cookie recipe, processes are the cookies </a:t>
            </a:r>
            <a:endParaRPr lang="en-US" sz="2000" b="1" dirty="0">
              <a:solidFill>
                <a:srgbClr val="000066"/>
              </a:solidFill>
              <a:latin typeface="Arial" charset="0"/>
              <a:ea typeface="DejaVu LGC Sans" charset="0"/>
              <a:cs typeface="DejaVu LGC Sans" charset="0"/>
            </a:endParaRPr>
          </a:p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endParaRPr lang="en-US" sz="2000" b="1" dirty="0">
              <a:solidFill>
                <a:srgbClr val="000066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694737" cy="7588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1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Where are programs loaded in memory?</a:t>
            </a:r>
            <a:endParaRPr lang="en-US" sz="3200" b="1" dirty="0">
              <a:solidFill>
                <a:srgbClr val="660033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idx="1"/>
          </p:nvPr>
        </p:nvSpPr>
        <p:spPr bwMode="auto">
          <a:xfrm>
            <a:off x="290513" y="1220788"/>
            <a:ext cx="8285162" cy="520223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An evolution….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Primitive operating systems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SzPct val="80000"/>
              <a:buFont typeface="Wingdings" charset="2"/>
              <a:buChar char=""/>
              <a:tabLst>
                <a:tab pos="92075" algn="l"/>
                <a:tab pos="549275" algn="l"/>
                <a:tab pos="1006475" algn="l"/>
                <a:tab pos="1463675" algn="l"/>
                <a:tab pos="1920875" algn="l"/>
                <a:tab pos="2378075" algn="l"/>
                <a:tab pos="2835275" algn="l"/>
                <a:tab pos="3292475" algn="l"/>
                <a:tab pos="3749675" algn="l"/>
                <a:tab pos="4206875" algn="l"/>
                <a:tab pos="4664075" algn="l"/>
                <a:tab pos="5121275" algn="l"/>
                <a:tab pos="5578475" algn="l"/>
                <a:tab pos="6035675" algn="l"/>
                <a:tab pos="6492875" algn="l"/>
                <a:tab pos="6950075" algn="l"/>
                <a:tab pos="7407275" algn="l"/>
                <a:tab pos="7864475" algn="l"/>
                <a:tab pos="8321675" algn="l"/>
                <a:tab pos="8778875" algn="l"/>
                <a:tab pos="9236075" algn="l"/>
              </a:tabLst>
            </a:pPr>
            <a:r>
              <a:rPr lang="en-US">
                <a:latin typeface="Arial" charset="0"/>
                <a:ea typeface="DejaVu LGC Sans" charset="0"/>
                <a:cs typeface="DejaVu LGC Sans" charset="0"/>
              </a:rPr>
              <a:t>Single tasking.  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SzPct val="80000"/>
              <a:buFont typeface="Wingdings" charset="2"/>
              <a:buChar char=""/>
              <a:tabLst>
                <a:tab pos="92075" algn="l"/>
                <a:tab pos="549275" algn="l"/>
                <a:tab pos="1006475" algn="l"/>
                <a:tab pos="1463675" algn="l"/>
                <a:tab pos="1920875" algn="l"/>
                <a:tab pos="2378075" algn="l"/>
                <a:tab pos="2835275" algn="l"/>
                <a:tab pos="3292475" algn="l"/>
                <a:tab pos="3749675" algn="l"/>
                <a:tab pos="4206875" algn="l"/>
                <a:tab pos="4664075" algn="l"/>
                <a:tab pos="5121275" algn="l"/>
                <a:tab pos="5578475" algn="l"/>
                <a:tab pos="6035675" algn="l"/>
                <a:tab pos="6492875" algn="l"/>
                <a:tab pos="6950075" algn="l"/>
                <a:tab pos="7407275" algn="l"/>
                <a:tab pos="7864475" algn="l"/>
                <a:tab pos="8321675" algn="l"/>
                <a:tab pos="8778875" algn="l"/>
                <a:tab pos="9236075" algn="l"/>
              </a:tabLst>
            </a:pPr>
            <a:r>
              <a:rPr lang="en-US">
                <a:latin typeface="Arial" charset="0"/>
                <a:ea typeface="DejaVu LGC Sans" charset="0"/>
                <a:cs typeface="DejaVu LGC Sans" charset="0"/>
              </a:rPr>
              <a:t>Physical memory addresses go from zero to N.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SzPct val="80000"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The problem of loading is simple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SzPct val="80000"/>
              <a:buFont typeface="Wingdings" charset="2"/>
              <a:buChar char=""/>
              <a:tabLst>
                <a:tab pos="92075" algn="l"/>
                <a:tab pos="549275" algn="l"/>
                <a:tab pos="1006475" algn="l"/>
                <a:tab pos="1463675" algn="l"/>
                <a:tab pos="1920875" algn="l"/>
                <a:tab pos="2378075" algn="l"/>
                <a:tab pos="2835275" algn="l"/>
                <a:tab pos="3292475" algn="l"/>
                <a:tab pos="3749675" algn="l"/>
                <a:tab pos="4206875" algn="l"/>
                <a:tab pos="4664075" algn="l"/>
                <a:tab pos="5121275" algn="l"/>
                <a:tab pos="5578475" algn="l"/>
                <a:tab pos="6035675" algn="l"/>
                <a:tab pos="6492875" algn="l"/>
                <a:tab pos="6950075" algn="l"/>
                <a:tab pos="7407275" algn="l"/>
                <a:tab pos="7864475" algn="l"/>
                <a:tab pos="8321675" algn="l"/>
                <a:tab pos="8778875" algn="l"/>
                <a:tab pos="9236075" algn="l"/>
              </a:tabLst>
            </a:pPr>
            <a:r>
              <a:rPr lang="en-US">
                <a:latin typeface="Arial" charset="0"/>
                <a:ea typeface="DejaVu LGC Sans" charset="0"/>
                <a:cs typeface="DejaVu LGC Sans" charset="0"/>
              </a:rPr>
              <a:t>Load the program starting at address zero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SzPct val="80000"/>
              <a:buFont typeface="Wingdings" charset="2"/>
              <a:buChar char=""/>
              <a:tabLst>
                <a:tab pos="92075" algn="l"/>
                <a:tab pos="549275" algn="l"/>
                <a:tab pos="1006475" algn="l"/>
                <a:tab pos="1463675" algn="l"/>
                <a:tab pos="1920875" algn="l"/>
                <a:tab pos="2378075" algn="l"/>
                <a:tab pos="2835275" algn="l"/>
                <a:tab pos="3292475" algn="l"/>
                <a:tab pos="3749675" algn="l"/>
                <a:tab pos="4206875" algn="l"/>
                <a:tab pos="4664075" algn="l"/>
                <a:tab pos="5121275" algn="l"/>
                <a:tab pos="5578475" algn="l"/>
                <a:tab pos="6035675" algn="l"/>
                <a:tab pos="6492875" algn="l"/>
                <a:tab pos="6950075" algn="l"/>
                <a:tab pos="7407275" algn="l"/>
                <a:tab pos="7864475" algn="l"/>
                <a:tab pos="8321675" algn="l"/>
                <a:tab pos="8778875" algn="l"/>
                <a:tab pos="9236075" algn="l"/>
              </a:tabLst>
            </a:pPr>
            <a:r>
              <a:rPr lang="en-US">
                <a:latin typeface="Arial" charset="0"/>
                <a:ea typeface="DejaVu LGC Sans" charset="0"/>
                <a:cs typeface="DejaVu LGC Sans" charset="0"/>
              </a:rPr>
              <a:t>Use as much memory as it takes.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SzPct val="80000"/>
              <a:buFont typeface="Wingdings" charset="2"/>
              <a:buChar char=""/>
              <a:tabLst>
                <a:tab pos="92075" algn="l"/>
                <a:tab pos="549275" algn="l"/>
                <a:tab pos="1006475" algn="l"/>
                <a:tab pos="1463675" algn="l"/>
                <a:tab pos="1920875" algn="l"/>
                <a:tab pos="2378075" algn="l"/>
                <a:tab pos="2835275" algn="l"/>
                <a:tab pos="3292475" algn="l"/>
                <a:tab pos="3749675" algn="l"/>
                <a:tab pos="4206875" algn="l"/>
                <a:tab pos="4664075" algn="l"/>
                <a:tab pos="5121275" algn="l"/>
                <a:tab pos="5578475" algn="l"/>
                <a:tab pos="6035675" algn="l"/>
                <a:tab pos="6492875" algn="l"/>
                <a:tab pos="6950075" algn="l"/>
                <a:tab pos="7407275" algn="l"/>
                <a:tab pos="7864475" algn="l"/>
                <a:tab pos="8321675" algn="l"/>
                <a:tab pos="8778875" algn="l"/>
                <a:tab pos="9236075" algn="l"/>
              </a:tabLst>
            </a:pPr>
            <a:r>
              <a:rPr lang="en-US">
                <a:latin typeface="Arial" charset="0"/>
                <a:ea typeface="DejaVu LGC Sans" charset="0"/>
                <a:cs typeface="DejaVu LGC Sans" charset="0"/>
              </a:rPr>
              <a:t>Linker binds the program to absolute addresses at compile-time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SzPct val="80000"/>
              <a:buFont typeface="Wingdings" charset="2"/>
              <a:buChar char=""/>
              <a:tabLst>
                <a:tab pos="92075" algn="l"/>
                <a:tab pos="549275" algn="l"/>
                <a:tab pos="1006475" algn="l"/>
                <a:tab pos="1463675" algn="l"/>
                <a:tab pos="1920875" algn="l"/>
                <a:tab pos="2378075" algn="l"/>
                <a:tab pos="2835275" algn="l"/>
                <a:tab pos="3292475" algn="l"/>
                <a:tab pos="3749675" algn="l"/>
                <a:tab pos="4206875" algn="l"/>
                <a:tab pos="4664075" algn="l"/>
                <a:tab pos="5121275" algn="l"/>
                <a:tab pos="5578475" algn="l"/>
                <a:tab pos="6035675" algn="l"/>
                <a:tab pos="6492875" algn="l"/>
                <a:tab pos="6950075" algn="l"/>
                <a:tab pos="7407275" algn="l"/>
                <a:tab pos="7864475" algn="l"/>
                <a:tab pos="8321675" algn="l"/>
                <a:tab pos="8778875" algn="l"/>
                <a:tab pos="9236075" algn="l"/>
              </a:tabLst>
            </a:pPr>
            <a:r>
              <a:rPr lang="en-US">
                <a:latin typeface="Arial" charset="0"/>
                <a:ea typeface="DejaVu LGC Sans" charset="0"/>
                <a:cs typeface="DejaVu LGC Sans" charset="0"/>
              </a:rPr>
              <a:t>Code starts at zero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SzPct val="80000"/>
              <a:buFont typeface="Wingdings" charset="2"/>
              <a:buChar char=""/>
              <a:tabLst>
                <a:tab pos="92075" algn="l"/>
                <a:tab pos="549275" algn="l"/>
                <a:tab pos="1006475" algn="l"/>
                <a:tab pos="1463675" algn="l"/>
                <a:tab pos="1920875" algn="l"/>
                <a:tab pos="2378075" algn="l"/>
                <a:tab pos="2835275" algn="l"/>
                <a:tab pos="3292475" algn="l"/>
                <a:tab pos="3749675" algn="l"/>
                <a:tab pos="4206875" algn="l"/>
                <a:tab pos="4664075" algn="l"/>
                <a:tab pos="5121275" algn="l"/>
                <a:tab pos="5578475" algn="l"/>
                <a:tab pos="6035675" algn="l"/>
                <a:tab pos="6492875" algn="l"/>
                <a:tab pos="6950075" algn="l"/>
                <a:tab pos="7407275" algn="l"/>
                <a:tab pos="7864475" algn="l"/>
                <a:tab pos="8321675" algn="l"/>
                <a:tab pos="8778875" algn="l"/>
                <a:tab pos="9236075" algn="l"/>
              </a:tabLst>
            </a:pPr>
            <a:r>
              <a:rPr lang="en-US">
                <a:latin typeface="Arial" charset="0"/>
                <a:ea typeface="DejaVu LGC Sans" charset="0"/>
                <a:cs typeface="DejaVu LGC Sans" charset="0"/>
              </a:rPr>
              <a:t>Data concatenated after that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SzPct val="80000"/>
              <a:buFont typeface="Wingdings" charset="2"/>
              <a:buChar char=""/>
              <a:tabLst>
                <a:tab pos="92075" algn="l"/>
                <a:tab pos="549275" algn="l"/>
                <a:tab pos="1006475" algn="l"/>
                <a:tab pos="1463675" algn="l"/>
                <a:tab pos="1920875" algn="l"/>
                <a:tab pos="2378075" algn="l"/>
                <a:tab pos="2835275" algn="l"/>
                <a:tab pos="3292475" algn="l"/>
                <a:tab pos="3749675" algn="l"/>
                <a:tab pos="4206875" algn="l"/>
                <a:tab pos="4664075" algn="l"/>
                <a:tab pos="5121275" algn="l"/>
                <a:tab pos="5578475" algn="l"/>
                <a:tab pos="6035675" algn="l"/>
                <a:tab pos="6492875" algn="l"/>
                <a:tab pos="6950075" algn="l"/>
                <a:tab pos="7407275" algn="l"/>
                <a:tab pos="7864475" algn="l"/>
                <a:tab pos="8321675" algn="l"/>
                <a:tab pos="8778875" algn="l"/>
                <a:tab pos="9236075" algn="l"/>
              </a:tabLst>
            </a:pPr>
            <a:r>
              <a:rPr lang="en-US">
                <a:latin typeface="Arial" charset="0"/>
                <a:ea typeface="DejaVu LGC Sans" charset="0"/>
                <a:cs typeface="DejaVu LGC Sans" charset="0"/>
              </a:rPr>
              <a:t>etc.</a:t>
            </a:r>
            <a:endParaRPr lang="en-US" dirty="0">
              <a:latin typeface="Arial" charset="0"/>
              <a:ea typeface="DejaVu LGC Sans" charset="0"/>
              <a:cs typeface="DejaVu LGC Sans" charset="0"/>
            </a:endParaRPr>
          </a:p>
        </p:txBody>
      </p:sp>
      <p:pic>
        <p:nvPicPr>
          <p:cNvPr id="4" name="Picture 2" descr="Image result for apple iic">
            <a:extLst>
              <a:ext uri="{FF2B5EF4-FFF2-40B4-BE49-F238E27FC236}">
                <a16:creationId xmlns:a16="http://schemas.microsoft.com/office/drawing/2014/main" id="{3B459DB2-CA0C-4B2A-8435-98FEA4231C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42640" y="4712387"/>
            <a:ext cx="2726409" cy="1948142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98788" y="5048250"/>
            <a:ext cx="2619375" cy="17430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81663" y="5743575"/>
            <a:ext cx="3409950" cy="9525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sp>
        <p:nvSpPr>
          <p:cNvPr id="7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Where are programs loaded,  cont’d</a:t>
            </a:r>
          </a:p>
        </p:txBody>
      </p:sp>
      <p:sp>
        <p:nvSpPr>
          <p:cNvPr id="9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92075" eaLnBrk="1" hangingPunct="1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92075" algn="l"/>
                <a:tab pos="549275" algn="l"/>
                <a:tab pos="1006475" algn="l"/>
                <a:tab pos="1463675" algn="l"/>
                <a:tab pos="1920875" algn="l"/>
                <a:tab pos="2378075" algn="l"/>
                <a:tab pos="2835275" algn="l"/>
                <a:tab pos="3292475" algn="l"/>
                <a:tab pos="3749675" algn="l"/>
                <a:tab pos="4206875" algn="l"/>
                <a:tab pos="4664075" algn="l"/>
                <a:tab pos="5121275" algn="l"/>
                <a:tab pos="5578475" algn="l"/>
                <a:tab pos="6035675" algn="l"/>
                <a:tab pos="6492875" algn="l"/>
                <a:tab pos="6950075" algn="l"/>
                <a:tab pos="7407275" algn="l"/>
                <a:tab pos="7864475" algn="l"/>
                <a:tab pos="8321675" algn="l"/>
                <a:tab pos="8778875" algn="l"/>
                <a:tab pos="9236075" algn="l"/>
              </a:tabLst>
            </a:pP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Next imagine a multi-tasking operating system on a primitive computer.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92075" algn="l"/>
                <a:tab pos="549275" algn="l"/>
                <a:tab pos="1006475" algn="l"/>
                <a:tab pos="1463675" algn="l"/>
                <a:tab pos="1920875" algn="l"/>
                <a:tab pos="2378075" algn="l"/>
                <a:tab pos="2835275" algn="l"/>
                <a:tab pos="3292475" algn="l"/>
                <a:tab pos="3749675" algn="l"/>
                <a:tab pos="4206875" algn="l"/>
                <a:tab pos="4664075" algn="l"/>
                <a:tab pos="5121275" algn="l"/>
                <a:tab pos="5578475" algn="l"/>
                <a:tab pos="6035675" algn="l"/>
                <a:tab pos="6492875" algn="l"/>
                <a:tab pos="6950075" algn="l"/>
                <a:tab pos="7407275" algn="l"/>
                <a:tab pos="7864475" algn="l"/>
                <a:tab pos="8321675" algn="l"/>
                <a:tab pos="8778875" algn="l"/>
                <a:tab pos="9236075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Physical memory space, from zero to N.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92075" algn="l"/>
                <a:tab pos="549275" algn="l"/>
                <a:tab pos="1006475" algn="l"/>
                <a:tab pos="1463675" algn="l"/>
                <a:tab pos="1920875" algn="l"/>
                <a:tab pos="2378075" algn="l"/>
                <a:tab pos="2835275" algn="l"/>
                <a:tab pos="3292475" algn="l"/>
                <a:tab pos="3749675" algn="l"/>
                <a:tab pos="4206875" algn="l"/>
                <a:tab pos="4664075" algn="l"/>
                <a:tab pos="5121275" algn="l"/>
                <a:tab pos="5578475" algn="l"/>
                <a:tab pos="6035675" algn="l"/>
                <a:tab pos="6492875" algn="l"/>
                <a:tab pos="6950075" algn="l"/>
                <a:tab pos="7407275" algn="l"/>
                <a:tab pos="7864475" algn="l"/>
                <a:tab pos="8321675" algn="l"/>
                <a:tab pos="8778875" algn="l"/>
                <a:tab pos="9236075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Applications share space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92075" algn="l"/>
                <a:tab pos="549275" algn="l"/>
                <a:tab pos="1006475" algn="l"/>
                <a:tab pos="1463675" algn="l"/>
                <a:tab pos="1920875" algn="l"/>
                <a:tab pos="2378075" algn="l"/>
                <a:tab pos="2835275" algn="l"/>
                <a:tab pos="3292475" algn="l"/>
                <a:tab pos="3749675" algn="l"/>
                <a:tab pos="4206875" algn="l"/>
                <a:tab pos="4664075" algn="l"/>
                <a:tab pos="5121275" algn="l"/>
                <a:tab pos="5578475" algn="l"/>
                <a:tab pos="6035675" algn="l"/>
                <a:tab pos="6492875" algn="l"/>
                <a:tab pos="6950075" algn="l"/>
                <a:tab pos="7407275" algn="l"/>
                <a:tab pos="7864475" algn="l"/>
                <a:tab pos="8321675" algn="l"/>
                <a:tab pos="8778875" algn="l"/>
                <a:tab pos="9236075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Memory allocated at load time in unused space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92075" algn="l"/>
                <a:tab pos="549275" algn="l"/>
                <a:tab pos="1006475" algn="l"/>
                <a:tab pos="1463675" algn="l"/>
                <a:tab pos="1920875" algn="l"/>
                <a:tab pos="2378075" algn="l"/>
                <a:tab pos="2835275" algn="l"/>
                <a:tab pos="3292475" algn="l"/>
                <a:tab pos="3749675" algn="l"/>
                <a:tab pos="4206875" algn="l"/>
                <a:tab pos="4664075" algn="l"/>
                <a:tab pos="5121275" algn="l"/>
                <a:tab pos="5578475" algn="l"/>
                <a:tab pos="6035675" algn="l"/>
                <a:tab pos="6492875" algn="l"/>
                <a:tab pos="6950075" algn="l"/>
                <a:tab pos="7407275" algn="l"/>
                <a:tab pos="7864475" algn="l"/>
                <a:tab pos="8321675" algn="l"/>
                <a:tab pos="8778875" algn="l"/>
                <a:tab pos="9236075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Linker does not know where the program will be loaded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92075" algn="l"/>
                <a:tab pos="549275" algn="l"/>
                <a:tab pos="1006475" algn="l"/>
                <a:tab pos="1463675" algn="l"/>
                <a:tab pos="1920875" algn="l"/>
                <a:tab pos="2378075" algn="l"/>
                <a:tab pos="2835275" algn="l"/>
                <a:tab pos="3292475" algn="l"/>
                <a:tab pos="3749675" algn="l"/>
                <a:tab pos="4206875" algn="l"/>
                <a:tab pos="4664075" algn="l"/>
                <a:tab pos="5121275" algn="l"/>
                <a:tab pos="5578475" algn="l"/>
                <a:tab pos="6035675" algn="l"/>
                <a:tab pos="6492875" algn="l"/>
                <a:tab pos="6950075" algn="l"/>
                <a:tab pos="7407275" algn="l"/>
                <a:tab pos="7864475" algn="l"/>
                <a:tab pos="8321675" algn="l"/>
                <a:tab pos="8778875" algn="l"/>
                <a:tab pos="9236075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Binds together all the modules, but keeps them </a:t>
            </a:r>
            <a:r>
              <a:rPr lang="en-US" sz="1800" b="1" dirty="0" err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relocatable</a:t>
            </a:r>
            <a:endParaRPr lang="en-US" sz="1800" b="1" dirty="0">
              <a:solidFill>
                <a:srgbClr val="000066"/>
              </a:solidFill>
              <a:latin typeface="Arial" charset="0"/>
              <a:ea typeface="DejaVu LGC Sans" charset="0"/>
              <a:cs typeface="DejaVu LGC Sans" charset="0"/>
            </a:endParaRPr>
          </a:p>
          <a:p>
            <a:pPr marL="92075" eaLnBrk="1" hangingPunct="1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92075" algn="l"/>
                <a:tab pos="549275" algn="l"/>
                <a:tab pos="1006475" algn="l"/>
                <a:tab pos="1463675" algn="l"/>
                <a:tab pos="1920875" algn="l"/>
                <a:tab pos="2378075" algn="l"/>
                <a:tab pos="2835275" algn="l"/>
                <a:tab pos="3292475" algn="l"/>
                <a:tab pos="3749675" algn="l"/>
                <a:tab pos="4206875" algn="l"/>
                <a:tab pos="4664075" algn="l"/>
                <a:tab pos="5121275" algn="l"/>
                <a:tab pos="5578475" algn="l"/>
                <a:tab pos="6035675" algn="l"/>
                <a:tab pos="6492875" algn="l"/>
                <a:tab pos="6950075" algn="l"/>
                <a:tab pos="7407275" algn="l"/>
                <a:tab pos="7864475" algn="l"/>
                <a:tab pos="8321675" algn="l"/>
                <a:tab pos="8778875" algn="l"/>
                <a:tab pos="9236075" algn="l"/>
              </a:tabLst>
            </a:pP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How does the operating system load this program?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92075" algn="l"/>
                <a:tab pos="549275" algn="l"/>
                <a:tab pos="1006475" algn="l"/>
                <a:tab pos="1463675" algn="l"/>
                <a:tab pos="1920875" algn="l"/>
                <a:tab pos="2378075" algn="l"/>
                <a:tab pos="2835275" algn="l"/>
                <a:tab pos="3292475" algn="l"/>
                <a:tab pos="3749675" algn="l"/>
                <a:tab pos="4206875" algn="l"/>
                <a:tab pos="4664075" algn="l"/>
                <a:tab pos="5121275" algn="l"/>
                <a:tab pos="5578475" algn="l"/>
                <a:tab pos="6035675" algn="l"/>
                <a:tab pos="6492875" algn="l"/>
                <a:tab pos="6950075" algn="l"/>
                <a:tab pos="7407275" algn="l"/>
                <a:tab pos="7864475" algn="l"/>
                <a:tab pos="8321675" algn="l"/>
                <a:tab pos="8778875" algn="l"/>
                <a:tab pos="9236075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Not a pretty solution, must find contiguous unused blocks</a:t>
            </a:r>
          </a:p>
          <a:p>
            <a:pPr marL="92075" eaLnBrk="1" hangingPunct="1">
              <a:lnSpc>
                <a:spcPct val="100000"/>
              </a:lnSpc>
              <a:spcBef>
                <a:spcPts val="1500"/>
              </a:spcBef>
              <a:buClrTx/>
              <a:buFontTx/>
              <a:buNone/>
              <a:tabLst>
                <a:tab pos="92075" algn="l"/>
                <a:tab pos="549275" algn="l"/>
                <a:tab pos="1006475" algn="l"/>
                <a:tab pos="1463675" algn="l"/>
                <a:tab pos="1920875" algn="l"/>
                <a:tab pos="2378075" algn="l"/>
                <a:tab pos="2835275" algn="l"/>
                <a:tab pos="3292475" algn="l"/>
                <a:tab pos="3749675" algn="l"/>
                <a:tab pos="4206875" algn="l"/>
                <a:tab pos="4664075" algn="l"/>
                <a:tab pos="5121275" algn="l"/>
                <a:tab pos="5578475" algn="l"/>
                <a:tab pos="6035675" algn="l"/>
                <a:tab pos="6492875" algn="l"/>
                <a:tab pos="6950075" algn="l"/>
                <a:tab pos="7407275" algn="l"/>
                <a:tab pos="7864475" algn="l"/>
                <a:tab pos="8321675" algn="l"/>
                <a:tab pos="8778875" algn="l"/>
                <a:tab pos="9236075" algn="l"/>
              </a:tabLst>
            </a:pPr>
            <a:r>
              <a:rPr lang="en-US" sz="2000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How does the operating system provide protection?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92075" algn="l"/>
                <a:tab pos="549275" algn="l"/>
                <a:tab pos="1006475" algn="l"/>
                <a:tab pos="1463675" algn="l"/>
                <a:tab pos="1920875" algn="l"/>
                <a:tab pos="2378075" algn="l"/>
                <a:tab pos="2835275" algn="l"/>
                <a:tab pos="3292475" algn="l"/>
                <a:tab pos="3749675" algn="l"/>
                <a:tab pos="4206875" algn="l"/>
                <a:tab pos="4664075" algn="l"/>
                <a:tab pos="5121275" algn="l"/>
                <a:tab pos="5578475" algn="l"/>
                <a:tab pos="6035675" algn="l"/>
                <a:tab pos="6492875" algn="l"/>
                <a:tab pos="6950075" algn="l"/>
                <a:tab pos="7407275" algn="l"/>
                <a:tab pos="7864475" algn="l"/>
                <a:tab pos="8321675" algn="l"/>
                <a:tab pos="8778875" algn="l"/>
                <a:tab pos="9236075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Not pretty either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Where are programs loaded,  cont’d</a:t>
            </a:r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Next, imagine a multi-tasking operating system on a modern computer, with hardware-assisted virtual memory  (</a:t>
            </a:r>
            <a:r>
              <a:rPr lang="en-US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Intel 80286/80386)</a:t>
            </a:r>
            <a:endParaRPr lang="en-US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LGC Sans" charset="0"/>
              <a:cs typeface="DejaVu LGC Sans" charset="0"/>
            </a:endParaRPr>
          </a:p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OS creates a virtual memory space for each program.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As if program has all of memory to itself.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Back to the simple model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The linker statically binds the program to virtual addresses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At load time, OS allocates memory, creates a virtual address space, and loads the code and data.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Binaries are simply virtual memory snapshots of programs (Windows .com format)</a:t>
            </a:r>
          </a:p>
          <a:p>
            <a:pPr marL="727075" lvl="1" indent="-230188" eaLnBrk="1" hangingPunct="1">
              <a:lnSpc>
                <a:spcPct val="100000"/>
              </a:lnSpc>
              <a:spcBef>
                <a:spcPts val="625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endParaRPr lang="en-US" sz="2000" b="1" dirty="0">
              <a:solidFill>
                <a:srgbClr val="000066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99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But, modern </a:t>
            </a: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linking and loading</a:t>
            </a:r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107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Want to reduce storage</a:t>
            </a:r>
            <a:endParaRPr lang="en-US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LGC Sans" charset="0"/>
              <a:cs typeface="DejaVu LGC Sans" charset="0"/>
            </a:endParaRPr>
          </a:p>
          <a:p>
            <a:pPr marL="722313" lvl="1" indent="-230188" eaLnBrk="1" hangingPunct="1">
              <a:lnSpc>
                <a:spcPct val="113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Dynamic linking and loading versus static</a:t>
            </a:r>
          </a:p>
          <a:p>
            <a:pPr marL="722313" lvl="1" indent="-230188" eaLnBrk="1" hangingPunct="1">
              <a:lnSpc>
                <a:spcPct val="113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Single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, uniform VM address space still</a:t>
            </a:r>
          </a:p>
          <a:p>
            <a:pPr marL="722313" lvl="1" indent="-230188" eaLnBrk="1" hangingPunct="1">
              <a:lnSpc>
                <a:spcPct val="113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But, library code must vie for addresses at load-time</a:t>
            </a:r>
          </a:p>
          <a:p>
            <a:pPr lvl="2" indent="-234950" eaLnBrk="1" hangingPunct="1"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Many dynamic libraries, no fixed/reserved addresses to map them into</a:t>
            </a:r>
          </a:p>
          <a:p>
            <a:pPr lvl="2" indent="-234950" eaLnBrk="1" hangingPunct="1"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Code must be </a:t>
            </a:r>
            <a:r>
              <a:rPr lang="en-US" dirty="0" err="1">
                <a:latin typeface="Arial" charset="0"/>
                <a:ea typeface="DejaVu LGC Sans" charset="0"/>
                <a:cs typeface="DejaVu LGC Sans" charset="0"/>
              </a:rPr>
              <a:t>relocatable</a:t>
            </a: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 again</a:t>
            </a:r>
            <a:endParaRPr lang="en-US" sz="2000" b="1" dirty="0">
              <a:solidFill>
                <a:srgbClr val="000066"/>
              </a:solidFill>
              <a:latin typeface="Arial" charset="0"/>
              <a:ea typeface="DejaVu LGC Sans" charset="0"/>
              <a:cs typeface="DejaVu LGC Sans" charset="0"/>
            </a:endParaRPr>
          </a:p>
          <a:p>
            <a:pPr lvl="2" indent="-234950" eaLnBrk="1" hangingPunct="1">
              <a:lnSpc>
                <a:spcPct val="121000"/>
              </a:lnSpc>
              <a:spcBef>
                <a:spcPts val="225"/>
              </a:spcBef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>
                <a:solidFill>
                  <a:srgbClr val="000099"/>
                </a:solidFill>
                <a:latin typeface="Arial" charset="0"/>
                <a:ea typeface="DejaVu LGC Sans" charset="0"/>
                <a:cs typeface="DejaVu LGC Sans" charset="0"/>
              </a:rPr>
              <a:t>Useful also as a security feature to prevent predictability in exploits (Address-Space Layout Randomization)</a:t>
            </a:r>
          </a:p>
          <a:p>
            <a:pPr marL="381000" indent="-363538" eaLnBrk="1" hangingPunct="1">
              <a:lnSpc>
                <a:spcPct val="107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endParaRPr lang="en-US" sz="1800" b="1" dirty="0">
              <a:solidFill>
                <a:srgbClr val="000099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609600" y="1600200"/>
            <a:ext cx="2971800" cy="381000"/>
          </a:xfrm>
          <a:prstGeom prst="rect">
            <a:avLst/>
          </a:prstGeom>
          <a:solidFill>
            <a:srgbClr val="FF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ELF header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609600" y="1981200"/>
            <a:ext cx="2971800" cy="609600"/>
          </a:xfrm>
          <a:prstGeom prst="rect">
            <a:avLst/>
          </a:prstGeom>
          <a:solidFill>
            <a:srgbClr val="FF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Program header table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(required for executables)</a:t>
            </a:r>
            <a:r>
              <a:rPr lang="ar-SA" sz="1600" b="1">
                <a:solidFill>
                  <a:srgbClr val="000066"/>
                </a:solidFill>
                <a:latin typeface="Arial" charset="0"/>
                <a:cs typeface="Arial" charset="0"/>
              </a:rPr>
              <a:t>‏</a:t>
            </a:r>
            <a:endParaRPr lang="en-US" sz="1600" b="1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609600" y="2590800"/>
            <a:ext cx="2971800" cy="381000"/>
          </a:xfrm>
          <a:prstGeom prst="rect">
            <a:avLst/>
          </a:prstGeom>
          <a:solidFill>
            <a:srgbClr val="FFFF00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.text section</a:t>
            </a:r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609600" y="2971800"/>
            <a:ext cx="2971800" cy="381000"/>
          </a:xfrm>
          <a:prstGeom prst="rect">
            <a:avLst/>
          </a:prstGeom>
          <a:solidFill>
            <a:srgbClr val="FF99CC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.data section</a:t>
            </a:r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609600" y="3352800"/>
            <a:ext cx="2971800" cy="3810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.bss section</a:t>
            </a:r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609600" y="3733800"/>
            <a:ext cx="2971800" cy="381000"/>
          </a:xfrm>
          <a:prstGeom prst="rect">
            <a:avLst/>
          </a:prstGeom>
          <a:solidFill>
            <a:srgbClr val="FF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.symtab</a:t>
            </a:r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609600" y="4114800"/>
            <a:ext cx="2971800" cy="381000"/>
          </a:xfrm>
          <a:prstGeom prst="rect">
            <a:avLst/>
          </a:prstGeom>
          <a:solidFill>
            <a:srgbClr val="FF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.rel.text</a:t>
            </a:r>
          </a:p>
        </p:txBody>
      </p:sp>
      <p:sp>
        <p:nvSpPr>
          <p:cNvPr id="39945" name="Rectangle 9"/>
          <p:cNvSpPr>
            <a:spLocks noChangeArrowheads="1"/>
          </p:cNvSpPr>
          <p:nvPr/>
        </p:nvSpPr>
        <p:spPr bwMode="auto">
          <a:xfrm>
            <a:off x="609600" y="4495800"/>
            <a:ext cx="2971800" cy="381000"/>
          </a:xfrm>
          <a:prstGeom prst="rect">
            <a:avLst/>
          </a:prstGeom>
          <a:solidFill>
            <a:srgbClr val="FF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.rel.data</a:t>
            </a:r>
          </a:p>
        </p:txBody>
      </p:sp>
      <p:sp>
        <p:nvSpPr>
          <p:cNvPr id="39946" name="Rectangle 10"/>
          <p:cNvSpPr>
            <a:spLocks noChangeArrowheads="1"/>
          </p:cNvSpPr>
          <p:nvPr/>
        </p:nvSpPr>
        <p:spPr bwMode="auto">
          <a:xfrm>
            <a:off x="609600" y="4876800"/>
            <a:ext cx="2971800" cy="381000"/>
          </a:xfrm>
          <a:prstGeom prst="rect">
            <a:avLst/>
          </a:prstGeom>
          <a:solidFill>
            <a:srgbClr val="FF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.debug</a:t>
            </a:r>
          </a:p>
        </p:txBody>
      </p:sp>
      <p:sp>
        <p:nvSpPr>
          <p:cNvPr id="39947" name="Rectangle 11"/>
          <p:cNvSpPr>
            <a:spLocks noChangeArrowheads="1"/>
          </p:cNvSpPr>
          <p:nvPr/>
        </p:nvSpPr>
        <p:spPr bwMode="auto">
          <a:xfrm>
            <a:off x="609600" y="5257800"/>
            <a:ext cx="2971800" cy="609600"/>
          </a:xfrm>
          <a:prstGeom prst="rect">
            <a:avLst/>
          </a:prstGeom>
          <a:solidFill>
            <a:srgbClr val="FF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Section header table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(required for relocatables)</a:t>
            </a:r>
            <a:r>
              <a:rPr lang="ar-SA" sz="1600" b="1">
                <a:solidFill>
                  <a:srgbClr val="000066"/>
                </a:solidFill>
                <a:latin typeface="Arial" charset="0"/>
                <a:cs typeface="Arial" charset="0"/>
              </a:rPr>
              <a:t>‏</a:t>
            </a:r>
            <a:endParaRPr lang="en-US" sz="1600" b="1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3584575" y="1447800"/>
            <a:ext cx="293688" cy="3365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0</a:t>
            </a:r>
          </a:p>
        </p:txBody>
      </p:sp>
      <p:sp>
        <p:nvSpPr>
          <p:cNvPr id="39949" name="Rectangle 13"/>
          <p:cNvSpPr>
            <a:spLocks noChangeArrowheads="1"/>
          </p:cNvSpPr>
          <p:nvPr/>
        </p:nvSpPr>
        <p:spPr bwMode="auto">
          <a:xfrm>
            <a:off x="4953000" y="3276600"/>
            <a:ext cx="1905000" cy="609600"/>
          </a:xfrm>
          <a:prstGeom prst="rect">
            <a:avLst/>
          </a:prstGeom>
          <a:solidFill>
            <a:srgbClr val="FFFF00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.text</a:t>
            </a: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 segment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(r/o)</a:t>
            </a:r>
            <a:r>
              <a:rPr lang="ar-SA" sz="1600" b="1">
                <a:solidFill>
                  <a:srgbClr val="000066"/>
                </a:solidFill>
                <a:latin typeface="Arial" charset="0"/>
                <a:cs typeface="Arial" charset="0"/>
              </a:rPr>
              <a:t>‏</a:t>
            </a:r>
            <a:endParaRPr lang="en-US" sz="1600" b="1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39950" name="Rectangle 14"/>
          <p:cNvSpPr>
            <a:spLocks noChangeArrowheads="1"/>
          </p:cNvSpPr>
          <p:nvPr/>
        </p:nvSpPr>
        <p:spPr bwMode="auto">
          <a:xfrm>
            <a:off x="4953000" y="4267200"/>
            <a:ext cx="1905000" cy="609600"/>
          </a:xfrm>
          <a:prstGeom prst="rect">
            <a:avLst/>
          </a:prstGeom>
          <a:solidFill>
            <a:srgbClr val="FF99CC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.data</a:t>
            </a: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 segment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(initialized r/w)</a:t>
            </a:r>
            <a:r>
              <a:rPr lang="ar-SA" sz="1600" b="1">
                <a:solidFill>
                  <a:srgbClr val="000066"/>
                </a:solidFill>
                <a:latin typeface="Arial" charset="0"/>
                <a:cs typeface="Arial" charset="0"/>
              </a:rPr>
              <a:t>‏</a:t>
            </a:r>
            <a:endParaRPr lang="en-US" sz="1600" b="1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39951" name="Rectangle 15"/>
          <p:cNvSpPr>
            <a:spLocks noChangeArrowheads="1"/>
          </p:cNvSpPr>
          <p:nvPr/>
        </p:nvSpPr>
        <p:spPr bwMode="auto">
          <a:xfrm>
            <a:off x="4953000" y="5334000"/>
            <a:ext cx="1905000" cy="609600"/>
          </a:xfrm>
          <a:prstGeom prst="rect">
            <a:avLst/>
          </a:prstGeom>
          <a:solidFill>
            <a:srgbClr val="00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.bss</a:t>
            </a: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 segment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(uninitialized r/w)</a:t>
            </a:r>
            <a:r>
              <a:rPr lang="ar-SA" sz="1600" b="1">
                <a:solidFill>
                  <a:srgbClr val="000066"/>
                </a:solidFill>
                <a:latin typeface="Arial" charset="0"/>
                <a:cs typeface="Arial" charset="0"/>
              </a:rPr>
              <a:t>‏</a:t>
            </a:r>
            <a:endParaRPr lang="en-US" sz="1600" b="1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>
            <a:off x="3581400" y="2743200"/>
            <a:ext cx="1295400" cy="838200"/>
          </a:xfrm>
          <a:prstGeom prst="line">
            <a:avLst/>
          </a:prstGeom>
          <a:noFill/>
          <a:ln w="2556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>
            <a:off x="3581400" y="3200400"/>
            <a:ext cx="1295400" cy="1295400"/>
          </a:xfrm>
          <a:prstGeom prst="line">
            <a:avLst/>
          </a:prstGeom>
          <a:noFill/>
          <a:ln w="2556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3581400" y="3581400"/>
            <a:ext cx="1295400" cy="2057400"/>
          </a:xfrm>
          <a:prstGeom prst="line">
            <a:avLst/>
          </a:prstGeom>
          <a:noFill/>
          <a:ln w="2556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55" name="Text Box 19"/>
          <p:cNvSpPr txBox="1">
            <a:spLocks noChangeArrowheads="1"/>
          </p:cNvSpPr>
          <p:nvPr/>
        </p:nvSpPr>
        <p:spPr bwMode="auto">
          <a:xfrm>
            <a:off x="693738" y="990600"/>
            <a:ext cx="2635250" cy="5810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Executable object file for 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example program p</a:t>
            </a:r>
          </a:p>
        </p:txBody>
      </p:sp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5032375" y="1905000"/>
            <a:ext cx="1611313" cy="3365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Process image</a:t>
            </a:r>
          </a:p>
        </p:txBody>
      </p:sp>
      <p:sp>
        <p:nvSpPr>
          <p:cNvPr id="39957" name="Text Box 21"/>
          <p:cNvSpPr txBox="1">
            <a:spLocks noChangeArrowheads="1"/>
          </p:cNvSpPr>
          <p:nvPr/>
        </p:nvSpPr>
        <p:spPr bwMode="auto">
          <a:xfrm>
            <a:off x="6934200" y="3200400"/>
            <a:ext cx="1148369" cy="30995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0x0408494</a:t>
            </a:r>
          </a:p>
        </p:txBody>
      </p:sp>
      <p:sp>
        <p:nvSpPr>
          <p:cNvPr id="39958" name="Rectangle 22"/>
          <p:cNvSpPr>
            <a:spLocks noChangeArrowheads="1"/>
          </p:cNvSpPr>
          <p:nvPr/>
        </p:nvSpPr>
        <p:spPr bwMode="auto">
          <a:xfrm>
            <a:off x="4953000" y="2286000"/>
            <a:ext cx="1905000" cy="609600"/>
          </a:xfrm>
          <a:prstGeom prst="rect">
            <a:avLst/>
          </a:prstGeom>
          <a:solidFill>
            <a:srgbClr val="FFFFFF"/>
          </a:solidFill>
          <a:ln w="25560" cap="sq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init and shared lib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segments</a:t>
            </a:r>
          </a:p>
        </p:txBody>
      </p:sp>
      <p:sp>
        <p:nvSpPr>
          <p:cNvPr id="39959" name="Rectangle 23"/>
          <p:cNvSpPr>
            <a:spLocks noChangeArrowheads="1"/>
          </p:cNvSpPr>
          <p:nvPr/>
        </p:nvSpPr>
        <p:spPr bwMode="auto">
          <a:xfrm>
            <a:off x="6934200" y="2209800"/>
            <a:ext cx="1148369" cy="30995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0x04083e0</a:t>
            </a:r>
          </a:p>
        </p:txBody>
      </p:sp>
      <p:sp>
        <p:nvSpPr>
          <p:cNvPr id="39960" name="Text Box 24"/>
          <p:cNvSpPr txBox="1">
            <a:spLocks noChangeArrowheads="1"/>
          </p:cNvSpPr>
          <p:nvPr/>
        </p:nvSpPr>
        <p:spPr bwMode="auto">
          <a:xfrm>
            <a:off x="6832600" y="1797050"/>
            <a:ext cx="1303338" cy="3365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Virtual addr</a:t>
            </a:r>
          </a:p>
        </p:txBody>
      </p:sp>
      <p:sp>
        <p:nvSpPr>
          <p:cNvPr id="39961" name="Rectangle 25"/>
          <p:cNvSpPr>
            <a:spLocks noChangeArrowheads="1"/>
          </p:cNvSpPr>
          <p:nvPr/>
        </p:nvSpPr>
        <p:spPr bwMode="auto">
          <a:xfrm>
            <a:off x="6934200" y="4184650"/>
            <a:ext cx="1148369" cy="30995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0x040a010</a:t>
            </a:r>
          </a:p>
        </p:txBody>
      </p:sp>
      <p:sp>
        <p:nvSpPr>
          <p:cNvPr id="39962" name="Rectangle 26"/>
          <p:cNvSpPr>
            <a:spLocks noChangeArrowheads="1"/>
          </p:cNvSpPr>
          <p:nvPr/>
        </p:nvSpPr>
        <p:spPr bwMode="auto">
          <a:xfrm>
            <a:off x="6934200" y="5181600"/>
            <a:ext cx="1148369" cy="30995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4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0x040a3b0</a:t>
            </a:r>
          </a:p>
        </p:txBody>
      </p:sp>
      <p:sp>
        <p:nvSpPr>
          <p:cNvPr id="29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Modern loading of executables…</a:t>
            </a:r>
            <a:endParaRPr lang="en-US" sz="3800" b="1" dirty="0">
              <a:solidFill>
                <a:srgbClr val="660033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More on the linking process (ld)</a:t>
            </a:r>
            <a:r>
              <a:rPr lang="ar-SA" sz="3800" b="1">
                <a:solidFill>
                  <a:srgbClr val="660033"/>
                </a:solidFill>
                <a:latin typeface="Arial" charset="0"/>
                <a:cs typeface="Arial" charset="0"/>
              </a:rPr>
              <a:t>‏</a:t>
            </a:r>
            <a:endParaRPr lang="en-US" sz="3800" b="1" dirty="0">
              <a:solidFill>
                <a:srgbClr val="660033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Resolves multiply defined symbols with some restrictions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Strong symbols = initialized global variables, functions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Weak symbols = uninitialized global variables, functions used to allow overrides of function implementations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Simulates inheritance and function </a:t>
            </a:r>
            <a:r>
              <a:rPr lang="en-US" dirty="0" err="1">
                <a:latin typeface="Arial" charset="0"/>
                <a:ea typeface="DejaVu LGC Sans" charset="0"/>
                <a:cs typeface="DejaVu LGC Sans" charset="0"/>
              </a:rPr>
              <a:t>overiding</a:t>
            </a: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 (as in C++)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Rules</a:t>
            </a:r>
          </a:p>
          <a:p>
            <a:pPr lvl="2" indent="-234950" eaLnBrk="1" hangingPunct="1">
              <a:lnSpc>
                <a:spcPct val="107000"/>
              </a:lnSpc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Multiple strong symbols not allowed</a:t>
            </a:r>
          </a:p>
          <a:p>
            <a:pPr lvl="2" indent="-234950" eaLnBrk="1" hangingPunct="1">
              <a:lnSpc>
                <a:spcPct val="107000"/>
              </a:lnSpc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Choose strong symbols over weak symbols</a:t>
            </a:r>
          </a:p>
          <a:p>
            <a:pPr lvl="2" indent="-234950" eaLnBrk="1" hangingPunct="1">
              <a:lnSpc>
                <a:spcPct val="107000"/>
              </a:lnSpc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Choose any weak symbol if multiple ones exist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1143000" y="4191000"/>
            <a:ext cx="1143000" cy="99060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360" cap="sq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rgbClr val="C0C0C0"/>
            </a:extrusionClr>
          </a:sp3d>
        </p:spPr>
        <p:txBody>
          <a:bodyPr wrap="none" lIns="90000" tIns="46800" rIns="90000" bIns="46800" anchor="ctr">
            <a:flatTx/>
          </a:bodyPr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Pre-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processor</a:t>
            </a:r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3124200" y="4191000"/>
            <a:ext cx="1143000" cy="99060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360" cap="sq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rgbClr val="C0C0C0"/>
            </a:extrusionClr>
          </a:sp3d>
        </p:spPr>
        <p:txBody>
          <a:bodyPr wrap="none" lIns="90000" tIns="46800" rIns="90000" bIns="46800" anchor="ctr">
            <a:flatTx/>
          </a:bodyPr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Compiler</a:t>
            </a: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6705600" y="4191000"/>
            <a:ext cx="1143000" cy="99060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360" cap="sq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rgbClr val="C0C0C0"/>
            </a:extrusionClr>
          </a:sp3d>
        </p:spPr>
        <p:txBody>
          <a:bodyPr wrap="none" lIns="90000" tIns="46800" rIns="90000" bIns="46800" anchor="ctr">
            <a:flatTx/>
          </a:bodyPr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Linker</a:t>
            </a:r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4876800" y="4191000"/>
            <a:ext cx="1143000" cy="99060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360" cap="sq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rgbClr val="C0C0C0"/>
            </a:extrusionClr>
          </a:sp3d>
        </p:spPr>
        <p:txBody>
          <a:bodyPr wrap="none" lIns="90000" tIns="46800" rIns="90000" bIns="46800" anchor="ctr">
            <a:flatTx/>
          </a:bodyPr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Assembler</a:t>
            </a:r>
          </a:p>
        </p:txBody>
      </p:sp>
      <p:cxnSp>
        <p:nvCxnSpPr>
          <p:cNvPr id="7175" name="AutoShape 7"/>
          <p:cNvCxnSpPr>
            <a:cxnSpLocks noChangeShapeType="1"/>
            <a:stCxn id="7171" idx="3"/>
            <a:endCxn id="7172" idx="1"/>
          </p:cNvCxnSpPr>
          <p:nvPr/>
        </p:nvCxnSpPr>
        <p:spPr bwMode="auto">
          <a:xfrm>
            <a:off x="2286000" y="4686300"/>
            <a:ext cx="838200" cy="1588"/>
          </a:xfrm>
          <a:prstGeom prst="straightConnector1">
            <a:avLst/>
          </a:prstGeom>
          <a:noFill/>
          <a:ln w="2844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7176" name="AutoShape 8"/>
          <p:cNvCxnSpPr>
            <a:cxnSpLocks noChangeShapeType="1"/>
            <a:stCxn id="7172" idx="3"/>
            <a:endCxn id="7174" idx="1"/>
          </p:cNvCxnSpPr>
          <p:nvPr/>
        </p:nvCxnSpPr>
        <p:spPr bwMode="auto">
          <a:xfrm>
            <a:off x="4267200" y="4686300"/>
            <a:ext cx="609600" cy="1588"/>
          </a:xfrm>
          <a:prstGeom prst="straightConnector1">
            <a:avLst/>
          </a:prstGeom>
          <a:noFill/>
          <a:ln w="2844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7177" name="AutoShape 9"/>
          <p:cNvCxnSpPr>
            <a:cxnSpLocks noChangeShapeType="1"/>
            <a:stCxn id="7174" idx="3"/>
            <a:endCxn id="7173" idx="1"/>
          </p:cNvCxnSpPr>
          <p:nvPr/>
        </p:nvCxnSpPr>
        <p:spPr bwMode="auto">
          <a:xfrm>
            <a:off x="6019800" y="4686300"/>
            <a:ext cx="685800" cy="1588"/>
          </a:xfrm>
          <a:prstGeom prst="straightConnector1">
            <a:avLst/>
          </a:prstGeom>
          <a:noFill/>
          <a:ln w="2844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457200" y="4724400"/>
            <a:ext cx="685800" cy="1588"/>
          </a:xfrm>
          <a:prstGeom prst="line">
            <a:avLst/>
          </a:prstGeom>
          <a:noFill/>
          <a:ln w="2844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7848600" y="4724400"/>
            <a:ext cx="838200" cy="1588"/>
          </a:xfrm>
          <a:prstGeom prst="line">
            <a:avLst/>
          </a:prstGeom>
          <a:noFill/>
          <a:ln w="28440" cap="sq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379413" y="5181600"/>
            <a:ext cx="766762" cy="45878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Program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Source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2286000" y="5181600"/>
            <a:ext cx="758825" cy="45878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Modified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Source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4184650" y="5181600"/>
            <a:ext cx="841375" cy="45878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Assembly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Code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6005513" y="5181600"/>
            <a:ext cx="622300" cy="45878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Object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Code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7772400" y="5181600"/>
            <a:ext cx="938213" cy="45878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Executable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Code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419100" y="4449763"/>
            <a:ext cx="622300" cy="276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hello.c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2324100" y="4449763"/>
            <a:ext cx="579438" cy="276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hello.i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4229100" y="4449763"/>
            <a:ext cx="622300" cy="276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hello.s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5999163" y="4449763"/>
            <a:ext cx="631825" cy="276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hello.o</a:t>
            </a: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7878763" y="4449763"/>
            <a:ext cx="503237" cy="276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hello</a:t>
            </a:r>
          </a:p>
        </p:txBody>
      </p:sp>
      <p:sp>
        <p:nvSpPr>
          <p:cNvPr id="24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The Compilation system</a:t>
            </a:r>
          </a:p>
        </p:txBody>
      </p:sp>
      <p:sp>
        <p:nvSpPr>
          <p:cNvPr id="26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8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gcc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is the </a:t>
            </a:r>
            <a:r>
              <a:rPr lang="en-US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compiler driver</a:t>
            </a:r>
          </a:p>
          <a:p>
            <a:pPr marL="381000" indent="-363538" eaLnBrk="1" hangingPunct="1">
              <a:lnSpc>
                <a:spcPct val="8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gcc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invokes several other </a:t>
            </a:r>
            <a:r>
              <a:rPr lang="en-US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compilation phases</a:t>
            </a:r>
          </a:p>
          <a:p>
            <a:pPr marL="722313" lvl="1" indent="-230188" eaLnBrk="1" hangingPunct="1">
              <a:lnSpc>
                <a:spcPct val="9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Preprocessor</a:t>
            </a:r>
          </a:p>
          <a:p>
            <a:pPr marL="722313" lvl="1" indent="-230188" eaLnBrk="1" hangingPunct="1">
              <a:lnSpc>
                <a:spcPct val="9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Compiler</a:t>
            </a:r>
          </a:p>
          <a:p>
            <a:pPr marL="722313" lvl="1" indent="-230188" eaLnBrk="1" hangingPunct="1">
              <a:lnSpc>
                <a:spcPct val="9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Assembler</a:t>
            </a:r>
          </a:p>
          <a:p>
            <a:pPr marL="722313" lvl="1" indent="-230188" eaLnBrk="1" hangingPunct="1">
              <a:lnSpc>
                <a:spcPct val="9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Linker</a:t>
            </a:r>
          </a:p>
          <a:p>
            <a:pPr marL="381000" indent="-363538" eaLnBrk="1" hangingPunct="1">
              <a:lnSpc>
                <a:spcPct val="8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What does each one do?  What are their outputs?</a:t>
            </a:r>
          </a:p>
          <a:p>
            <a:pPr marL="381000" indent="-363538" eaLnBrk="1" hangingPunct="1">
              <a:lnSpc>
                <a:spcPct val="8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endParaRPr lang="en-US" b="1" dirty="0">
              <a:solidFill>
                <a:srgbClr val="00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DejaVu LGC Sans" charset="0"/>
              <a:cs typeface="DejaVu LGC San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Preprocessor</a:t>
            </a:r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First, </a:t>
            </a:r>
            <a:r>
              <a:rPr lang="en-US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gcc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compiler driver invokes </a:t>
            </a:r>
            <a:r>
              <a:rPr lang="en-US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  <a:ea typeface="DejaVu LGC Sans" charset="0"/>
                <a:cs typeface="Courier New" panose="02070309020205020404" pitchFamily="49" charset="0"/>
              </a:rPr>
              <a:t>cpp</a:t>
            </a: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 to generate expanded C source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 err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cpp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 just does text substitution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Converts the C source file to another C source file</a:t>
            </a:r>
          </a:p>
          <a:p>
            <a:pPr marL="722313" lvl="1" indent="-230188" eaLnBrk="1" hangingPunct="1">
              <a:lnSpc>
                <a:spcPct val="100000"/>
              </a:lnSpc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Expands “</a:t>
            </a:r>
            <a:r>
              <a:rPr lang="en-US" dirty="0">
                <a:latin typeface="Courier New" pitchFamily="49" charset="0"/>
                <a:ea typeface="DejaVu LGC Sans" charset="0"/>
                <a:cs typeface="Courier New" pitchFamily="49" charset="0"/>
              </a:rPr>
              <a:t>#</a:t>
            </a: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” directives</a:t>
            </a:r>
          </a:p>
          <a:p>
            <a:pPr marL="722313" lvl="1" indent="-230188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Output is another  C source file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endParaRPr lang="en-US" sz="2000" b="1" dirty="0">
              <a:solidFill>
                <a:srgbClr val="000066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0" y="3505200"/>
            <a:ext cx="5257800" cy="13798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#include &lt;</a:t>
            </a:r>
            <a:r>
              <a:rPr lang="en-US" sz="1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stdio.h</a:t>
            </a:r>
            <a:r>
              <a:rPr lang="en-US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&gt;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#define FOO 4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int</a:t>
            </a:r>
            <a:r>
              <a:rPr lang="en-US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main()</a:t>
            </a:r>
            <a:r>
              <a:rPr lang="ar-SA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cs typeface="Arial" charset="0"/>
              </a:rPr>
              <a:t>‏</a:t>
            </a:r>
            <a:r>
              <a:rPr lang="en-US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{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    </a:t>
            </a:r>
            <a:r>
              <a:rPr lang="en-US" sz="1200" b="1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printf</a:t>
            </a:r>
            <a:r>
              <a:rPr lang="en-US" sz="12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("hello</a:t>
            </a:r>
            <a:r>
              <a:rPr lang="en-US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, world %d</a:t>
            </a:r>
            <a:r>
              <a:rPr lang="en-US" sz="12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\n", </a:t>
            </a:r>
            <a:r>
              <a:rPr lang="en-US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FOO);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}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286000" y="5181600"/>
            <a:ext cx="5943600" cy="16601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…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extern </a:t>
            </a:r>
            <a:r>
              <a:rPr lang="en-US" sz="1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int</a:t>
            </a:r>
            <a:r>
              <a:rPr lang="en-US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printf</a:t>
            </a:r>
            <a:r>
              <a:rPr lang="en-US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(const char *__restrict __format, ...); 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…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int</a:t>
            </a:r>
            <a:r>
              <a:rPr lang="en-US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main() {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printf</a:t>
            </a:r>
            <a:r>
              <a:rPr lang="en-US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("hello, world %d\n", 4);</a:t>
            </a:r>
          </a:p>
          <a:p>
            <a:pPr marL="381000" indent="-363538" eaLnBrk="1" hangingPunct="1">
              <a:lnSpc>
                <a:spcPct val="95000"/>
              </a:lnSpc>
              <a:spcBef>
                <a:spcPts val="75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ea typeface="DejaVu LGC Sans" charset="0"/>
                <a:cs typeface="DejaVu LGC Sans" charset="0"/>
              </a:rPr>
              <a:t>}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3657600" y="4800600"/>
            <a:ext cx="0" cy="3810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Preprocessor</a:t>
            </a:r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8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Included files:</a:t>
            </a:r>
          </a:p>
          <a:p>
            <a:pPr marL="739775" lvl="1" indent="-225425" eaLnBrk="1" hangingPunct="1">
              <a:lnSpc>
                <a:spcPct val="90000"/>
              </a:lnSpc>
              <a:spcBef>
                <a:spcPts val="625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#include &lt;</a:t>
            </a:r>
            <a:r>
              <a:rPr lang="en-US" sz="2000" b="1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foo.h</a:t>
            </a:r>
            <a:r>
              <a:rPr lang="en-US" sz="20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&gt;				/* /usr/include/…  */</a:t>
            </a:r>
            <a:endParaRPr lang="en-US" sz="2000" b="1" dirty="0">
              <a:solidFill>
                <a:srgbClr val="000066"/>
              </a:solidFill>
              <a:latin typeface="Courier New" pitchFamily="49" charset="0"/>
              <a:ea typeface="DejaVu LGC Sans" charset="0"/>
              <a:cs typeface="DejaVu LGC Sans" charset="0"/>
            </a:endParaRPr>
          </a:p>
          <a:p>
            <a:pPr marL="739775" lvl="1" indent="-225425" eaLnBrk="1" hangingPunct="1">
              <a:lnSpc>
                <a:spcPct val="90000"/>
              </a:lnSpc>
              <a:spcBef>
                <a:spcPts val="625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#include "</a:t>
            </a:r>
            <a:r>
              <a:rPr lang="en-US" sz="2000" b="1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bar.h</a:t>
            </a:r>
            <a:r>
              <a:rPr lang="en-US" sz="20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"          /* within cwd      */</a:t>
            </a:r>
            <a:endParaRPr lang="en-US" sz="2000" b="1" dirty="0">
              <a:solidFill>
                <a:srgbClr val="000066"/>
              </a:solidFill>
              <a:latin typeface="Courier New" pitchFamily="49" charset="0"/>
              <a:ea typeface="DejaVu LGC Sans" charset="0"/>
              <a:cs typeface="DejaVu LGC Sans" charset="0"/>
            </a:endParaRPr>
          </a:p>
          <a:p>
            <a:pPr marL="381000" indent="-363538" eaLnBrk="1" hangingPunct="1">
              <a:lnSpc>
                <a:spcPct val="8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Defined constants:</a:t>
            </a:r>
          </a:p>
          <a:p>
            <a:pPr marL="739775" lvl="1" indent="-225425" eaLnBrk="1" hangingPunct="1">
              <a:lnSpc>
                <a:spcPct val="90000"/>
              </a:lnSpc>
              <a:spcBef>
                <a:spcPts val="625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#define MAXVAL   40000000</a:t>
            </a:r>
          </a:p>
          <a:p>
            <a:pPr marL="739775" lvl="1" indent="-225425" eaLnBrk="1" hangingPunct="1">
              <a:lnSpc>
                <a:spcPct val="90000"/>
              </a:lnSpc>
              <a:spcBef>
                <a:spcPts val="563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		By convention, all capitals tells us it’s a constant, not a variable.</a:t>
            </a:r>
          </a:p>
          <a:p>
            <a:pPr marL="381000" indent="-363538" eaLnBrk="1" hangingPunct="1">
              <a:lnSpc>
                <a:spcPct val="8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Defined macros:</a:t>
            </a:r>
          </a:p>
          <a:p>
            <a:pPr marL="739775" lvl="1" indent="-225425" eaLnBrk="1" hangingPunct="1">
              <a:lnSpc>
                <a:spcPct val="90000"/>
              </a:lnSpc>
              <a:spcBef>
                <a:spcPts val="625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#define MIN(</a:t>
            </a:r>
            <a:r>
              <a:rPr lang="en-US" sz="2000" b="1" dirty="0" err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x,y</a:t>
            </a:r>
            <a:r>
              <a:rPr lang="en-US" sz="2000" b="1" dirty="0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)   ((x)&lt;(y) ? (x):(y</a:t>
            </a:r>
            <a:r>
              <a:rPr lang="en-US" sz="2000" b="1">
                <a:solidFill>
                  <a:srgbClr val="000066"/>
                </a:solidFill>
                <a:latin typeface="Courier New" pitchFamily="49" charset="0"/>
                <a:ea typeface="DejaVu LGC Sans" charset="0"/>
                <a:cs typeface="DejaVu LGC Sans" charset="0"/>
              </a:rPr>
              <a:t>))</a:t>
            </a:r>
            <a:r>
              <a:rPr lang="ar-SA" sz="2000" b="1">
                <a:solidFill>
                  <a:srgbClr val="000066"/>
                </a:solidFill>
                <a:latin typeface="Courier New" pitchFamily="49" charset="0"/>
                <a:cs typeface="Arial" charset="0"/>
              </a:rPr>
              <a:t>‏</a:t>
            </a:r>
            <a:endParaRPr lang="en-US" sz="2000" b="1" dirty="0">
              <a:solidFill>
                <a:srgbClr val="000066"/>
              </a:solidFill>
              <a:latin typeface="Courier New" pitchFamily="49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 dirty="0" err="1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Preprocesser</a:t>
            </a:r>
            <a:endParaRPr lang="en-US" sz="3800" b="1" dirty="0">
              <a:solidFill>
                <a:srgbClr val="660033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  <p:sp>
        <p:nvSpPr>
          <p:cNvPr id="7" name="Text Box 2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1000" indent="-363538" eaLnBrk="1" hangingPunct="1">
              <a:lnSpc>
                <a:spcPct val="95000"/>
              </a:lnSpc>
              <a:spcBef>
                <a:spcPts val="1500"/>
              </a:spcBef>
              <a:buClrTx/>
              <a:buFontTx/>
              <a:buNone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DejaVu LGC Sans" charset="0"/>
                <a:cs typeface="DejaVu LGC Sans" charset="0"/>
              </a:rPr>
              <a:t>Conditional compilation:</a:t>
            </a:r>
          </a:p>
          <a:p>
            <a:pPr marL="735013" lvl="1" indent="-228600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Code you think you may need again</a:t>
            </a:r>
          </a:p>
          <a:p>
            <a:pPr marL="735013" lvl="1" indent="-228600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Font typeface="Wingdings" charset="2"/>
              <a:buChar char="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Example: De</a:t>
            </a:r>
            <a:r>
              <a:rPr lang="en-US" sz="2000" b="1" dirty="0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bug </a:t>
            </a:r>
            <a:r>
              <a:rPr lang="en-US" sz="2000" b="1">
                <a:solidFill>
                  <a:srgbClr val="000066"/>
                </a:solidFill>
                <a:latin typeface="Arial" charset="0"/>
                <a:ea typeface="DejaVu LGC Sans" charset="0"/>
                <a:cs typeface="DejaVu LGC Sans" charset="0"/>
              </a:rPr>
              <a:t>print statements</a:t>
            </a:r>
            <a:endParaRPr lang="en-US" sz="2000" b="1" dirty="0">
              <a:solidFill>
                <a:srgbClr val="000066"/>
              </a:solidFill>
              <a:latin typeface="Arial" charset="0"/>
              <a:cs typeface="Arial" charset="0"/>
            </a:endParaRPr>
          </a:p>
          <a:p>
            <a:pPr lvl="2" indent="-234950" eaLnBrk="1" hangingPunct="1">
              <a:lnSpc>
                <a:spcPct val="107000"/>
              </a:lnSpc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>
                <a:solidFill>
                  <a:srgbClr val="000099"/>
                </a:solidFill>
                <a:latin typeface="Arial" charset="0"/>
                <a:ea typeface="DejaVu LGC Sans" charset="0"/>
                <a:cs typeface="DejaVu LGC Sans" charset="0"/>
              </a:rPr>
              <a:t>Include or exclude code </a:t>
            </a: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using </a:t>
            </a:r>
            <a:r>
              <a:rPr lang="en-US" dirty="0">
                <a:latin typeface="Courier New" pitchFamily="49" charset="0"/>
                <a:ea typeface="DejaVu LGC Sans" charset="0"/>
                <a:cs typeface="Courier New" pitchFamily="49" charset="0"/>
              </a:rPr>
              <a:t>DEBUG</a:t>
            </a: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 condition and  </a:t>
            </a:r>
            <a:r>
              <a:rPr lang="en-US" sz="1800" b="1" dirty="0">
                <a:solidFill>
                  <a:srgbClr val="000099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#</a:t>
            </a:r>
            <a:r>
              <a:rPr lang="en-US" sz="1800" b="1" dirty="0" err="1">
                <a:solidFill>
                  <a:srgbClr val="000099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ifdef</a:t>
            </a:r>
            <a:r>
              <a:rPr lang="en-US" sz="1800" b="1" dirty="0">
                <a:solidFill>
                  <a:srgbClr val="000099"/>
                </a:solidFill>
                <a:latin typeface="Courier New" pitchFamily="49" charset="0"/>
                <a:ea typeface="DejaVu LGC Sans" charset="0"/>
                <a:cs typeface="Courier New" pitchFamily="49" charset="0"/>
              </a:rPr>
              <a:t>, #if </a:t>
            </a: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preprocessor directive in source code</a:t>
            </a:r>
            <a:endParaRPr lang="en-US" sz="1800" b="1" dirty="0">
              <a:solidFill>
                <a:srgbClr val="000099"/>
              </a:solidFill>
              <a:latin typeface="Courier New" pitchFamily="49" charset="0"/>
              <a:ea typeface="DejaVu LGC Sans" charset="0"/>
              <a:cs typeface="Courier New" pitchFamily="49" charset="0"/>
            </a:endParaRPr>
          </a:p>
          <a:p>
            <a:pPr marL="1597025" lvl="3" indent="-225425" eaLnBrk="1" hangingPunct="1">
              <a:lnSpc>
                <a:spcPct val="90000"/>
              </a:lnSpc>
              <a:buClrTx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600" dirty="0">
                <a:latin typeface="Courier New" pitchFamily="49" charset="0"/>
                <a:ea typeface="DejaVu LGC Sans" charset="0"/>
                <a:cs typeface="DejaVu LGC Sans" charset="0"/>
              </a:rPr>
              <a:t>#</a:t>
            </a:r>
            <a:r>
              <a:rPr lang="en-US" sz="1600" dirty="0" err="1">
                <a:latin typeface="Courier New" pitchFamily="49" charset="0"/>
                <a:ea typeface="DejaVu LGC Sans" charset="0"/>
                <a:cs typeface="DejaVu LGC Sans" charset="0"/>
              </a:rPr>
              <a:t>ifdef</a:t>
            </a:r>
            <a:r>
              <a:rPr lang="en-US" sz="1600" dirty="0">
                <a:latin typeface="Courier New" pitchFamily="49" charset="0"/>
                <a:ea typeface="DejaVu LGC Sans" charset="0"/>
                <a:cs typeface="DejaVu LGC Sans" charset="0"/>
              </a:rPr>
              <a:t> DEBUG		or  #if defined( DEBUG )</a:t>
            </a:r>
            <a:r>
              <a:rPr lang="ar-SA" sz="1600" dirty="0">
                <a:latin typeface="Courier New" pitchFamily="49" charset="0"/>
                <a:cs typeface="Arial" charset="0"/>
              </a:rPr>
              <a:t>‏</a:t>
            </a:r>
            <a:endParaRPr lang="en-US" sz="1600" dirty="0">
              <a:latin typeface="Courier New" pitchFamily="49" charset="0"/>
              <a:cs typeface="Arial" charset="0"/>
            </a:endParaRPr>
          </a:p>
          <a:p>
            <a:pPr marL="1597025" lvl="3" indent="-225425" eaLnBrk="1" hangingPunct="1">
              <a:lnSpc>
                <a:spcPct val="90000"/>
              </a:lnSpc>
              <a:buClrTx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600" dirty="0">
                <a:latin typeface="Courier New" pitchFamily="49" charset="0"/>
                <a:ea typeface="DejaVu LGC Sans" charset="0"/>
                <a:cs typeface="DejaVu LGC Sans" charset="0"/>
              </a:rPr>
              <a:t>#</a:t>
            </a:r>
            <a:r>
              <a:rPr lang="en-US" sz="1600" dirty="0" err="1">
                <a:latin typeface="Courier New" pitchFamily="49" charset="0"/>
                <a:ea typeface="DejaVu LGC Sans" charset="0"/>
                <a:cs typeface="DejaVu LGC Sans" charset="0"/>
              </a:rPr>
              <a:t>endif</a:t>
            </a:r>
            <a:endParaRPr lang="en-US" sz="1400" b="1" dirty="0">
              <a:solidFill>
                <a:srgbClr val="000099"/>
              </a:solidFill>
              <a:latin typeface="Courier New" pitchFamily="49" charset="0"/>
              <a:ea typeface="DejaVu LGC Sans" charset="0"/>
              <a:cs typeface="Courier New" pitchFamily="49" charset="0"/>
            </a:endParaRPr>
          </a:p>
          <a:p>
            <a:pPr lvl="2" indent="-234950" eaLnBrk="1" hangingPunct="1">
              <a:lnSpc>
                <a:spcPct val="107000"/>
              </a:lnSpc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Set </a:t>
            </a:r>
            <a:r>
              <a:rPr lang="en-US" dirty="0">
                <a:latin typeface="Courier New" pitchFamily="49" charset="0"/>
                <a:ea typeface="DejaVu LGC Sans" charset="0"/>
                <a:cs typeface="Courier New" pitchFamily="49" charset="0"/>
              </a:rPr>
              <a:t>DEBUG</a:t>
            </a: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 condition via </a:t>
            </a:r>
            <a:r>
              <a:rPr lang="en-US" dirty="0" err="1">
                <a:latin typeface="Courier New" panose="02070309020205020404" pitchFamily="49" charset="0"/>
                <a:ea typeface="DejaVu LGC Sans" charset="0"/>
                <a:cs typeface="Courier New" panose="02070309020205020404" pitchFamily="49" charset="0"/>
              </a:rPr>
              <a:t>gcc</a:t>
            </a:r>
            <a:r>
              <a:rPr lang="en-US" dirty="0">
                <a:latin typeface="Courier New" panose="02070309020205020404" pitchFamily="49" charset="0"/>
                <a:ea typeface="DejaVu LGC Sans" charset="0"/>
                <a:cs typeface="Courier New" panose="02070309020205020404" pitchFamily="49" charset="0"/>
              </a:rPr>
              <a:t> –D DEBUG </a:t>
            </a:r>
            <a:r>
              <a:rPr lang="en-US" dirty="0">
                <a:latin typeface="Arial" charset="0"/>
                <a:ea typeface="DejaVu LGC Sans" charset="0"/>
                <a:cs typeface="DejaVu LGC Sans" charset="0"/>
              </a:rPr>
              <a:t>in compilation or within source code via </a:t>
            </a:r>
            <a:r>
              <a:rPr lang="en-US" dirty="0">
                <a:latin typeface="Courier New" panose="02070309020205020404" pitchFamily="49" charset="0"/>
                <a:ea typeface="DejaVu LGC Sans" charset="0"/>
                <a:cs typeface="Courier New" panose="02070309020205020404" pitchFamily="49" charset="0"/>
              </a:rPr>
              <a:t>#define DEBUG</a:t>
            </a:r>
            <a:endParaRPr lang="en-US" sz="1800" b="1" dirty="0">
              <a:solidFill>
                <a:srgbClr val="000099"/>
              </a:solidFill>
              <a:latin typeface="Courier New" panose="02070309020205020404" pitchFamily="49" charset="0"/>
              <a:ea typeface="DejaVu LGC Sans" charset="0"/>
              <a:cs typeface="Courier New" panose="02070309020205020404" pitchFamily="49" charset="0"/>
            </a:endParaRPr>
          </a:p>
          <a:p>
            <a:pPr lvl="2" indent="-234950" eaLnBrk="1" hangingPunct="1">
              <a:lnSpc>
                <a:spcPct val="107000"/>
              </a:lnSpc>
              <a:spcBef>
                <a:spcPts val="225"/>
              </a:spcBef>
              <a:buClr>
                <a:srgbClr val="005400"/>
              </a:buClr>
              <a:buFont typeface="Wingdings" charset="2"/>
              <a:buChar char=""/>
              <a:tabLst>
                <a:tab pos="381000" algn="l"/>
                <a:tab pos="838200" algn="l"/>
                <a:tab pos="1295400" algn="l"/>
                <a:tab pos="1752600" algn="l"/>
                <a:tab pos="2209800" algn="l"/>
                <a:tab pos="2667000" algn="l"/>
                <a:tab pos="3124200" algn="l"/>
                <a:tab pos="3581400" algn="l"/>
                <a:tab pos="4038600" algn="l"/>
                <a:tab pos="4495800" algn="l"/>
                <a:tab pos="4953000" algn="l"/>
                <a:tab pos="5410200" algn="l"/>
                <a:tab pos="5867400" algn="l"/>
                <a:tab pos="6324600" algn="l"/>
                <a:tab pos="6781800" algn="l"/>
                <a:tab pos="7239000" algn="l"/>
                <a:tab pos="7696200" algn="l"/>
                <a:tab pos="8153400" algn="l"/>
                <a:tab pos="8610600" algn="l"/>
                <a:tab pos="9067800" algn="l"/>
                <a:tab pos="9525000" algn="l"/>
              </a:tabLst>
            </a:pPr>
            <a:r>
              <a:rPr lang="en-US" sz="1800" b="1" dirty="0">
                <a:solidFill>
                  <a:srgbClr val="000099"/>
                </a:solidFill>
                <a:latin typeface="Arial" charset="0"/>
                <a:ea typeface="DejaVu LGC Sans" charset="0"/>
                <a:cs typeface="DejaVu LGC Sans" charset="0"/>
              </a:rPr>
              <a:t>More readable than commenting code out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eaLnBrk="1" hangingPunct="1">
              <a:lnSpc>
                <a:spcPct val="87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800" b="1">
                <a:solidFill>
                  <a:srgbClr val="660033"/>
                </a:solidFill>
                <a:latin typeface="Arial" charset="0"/>
                <a:ea typeface="DejaVu LGC Sans" charset="0"/>
                <a:cs typeface="DejaVu LGC Sans" charset="0"/>
              </a:rPr>
              <a:t>Preprocesser</a:t>
            </a:r>
            <a:endParaRPr lang="en-US" sz="3800" b="1" dirty="0">
              <a:solidFill>
                <a:srgbClr val="660033"/>
              </a:solidFill>
              <a:latin typeface="Arial" charset="0"/>
              <a:ea typeface="DejaVu LGC Sans" charset="0"/>
              <a:cs typeface="DejaVu LGC Sans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589776" y="5679618"/>
            <a:ext cx="6324809" cy="343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800" b="1" dirty="0">
                <a:solidFill>
                  <a:srgbClr val="CCCCFF"/>
                </a:solidFill>
                <a:latin typeface="Arial" charset="0"/>
                <a:ea typeface="DejaVu LGC Sans" charset="0"/>
                <a:cs typeface="DejaVu LGC Sans" charset="0"/>
              </a:rPr>
              <a:t>http://thefengs.com/wuchang/courses/cs201/class/03/def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7A4C12-8E16-4108-AE42-90A89758C115}"/>
              </a:ext>
            </a:extLst>
          </p:cNvPr>
          <p:cNvSpPr txBox="1"/>
          <p:nvPr/>
        </p:nvSpPr>
        <p:spPr>
          <a:xfrm>
            <a:off x="2895600" y="1307399"/>
            <a:ext cx="4336444" cy="14746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sz="1600" b="1">
                <a:solidFill>
                  <a:srgbClr val="28987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#include</a:t>
            </a:r>
            <a:r>
              <a:rPr lang="en-US" altLang="en-US" sz="1600" b="1">
                <a:solidFill>
                  <a:srgbClr val="00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1600" b="1" i="1">
                <a:solidFill>
                  <a:srgbClr val="888888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&lt;stdio.h&gt;</a:t>
            </a:r>
          </a:p>
          <a:p>
            <a:r>
              <a:rPr lang="en-US" altLang="en-US" sz="1600" b="1" i="1">
                <a:solidFill>
                  <a:srgbClr val="2838B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sz="1600" b="1">
                <a:solidFill>
                  <a:srgbClr val="00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1600" b="1">
                <a:solidFill>
                  <a:srgbClr val="78584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main</a:t>
            </a:r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()</a:t>
            </a:r>
            <a:r>
              <a:rPr lang="en-US" altLang="en-US" sz="1600" b="1">
                <a:solidFill>
                  <a:srgbClr val="00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{</a:t>
            </a:r>
            <a:endParaRPr lang="en-US" altLang="en-US" sz="1600" b="1">
              <a:solidFill>
                <a:srgbClr val="000000"/>
              </a:solidFill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r>
              <a:rPr lang="en-US" altLang="en-US" sz="1600" b="1">
                <a:solidFill>
                  <a:srgbClr val="28987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#ifdef DEBUG</a:t>
            </a:r>
          </a:p>
          <a:p>
            <a:r>
              <a:rPr lang="en-US" altLang="en-US" sz="1600" b="1">
                <a:solidFill>
                  <a:srgbClr val="28987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r>
              <a:rPr lang="en-US" altLang="en-US" sz="1600" b="1">
                <a:solidFill>
                  <a:schemeClr val="tx1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printf</a:t>
            </a:r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1600" b="1">
                <a:solidFill>
                  <a:srgbClr val="B83838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"Debug flag on</a:t>
            </a:r>
            <a:r>
              <a:rPr lang="en-US" altLang="en-US" sz="1600" b="1">
                <a:solidFill>
                  <a:srgbClr val="70903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\n</a:t>
            </a:r>
            <a:r>
              <a:rPr lang="en-US" altLang="en-US" sz="1600" b="1">
                <a:solidFill>
                  <a:srgbClr val="B83838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"</a:t>
            </a:r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);</a:t>
            </a:r>
            <a:endParaRPr lang="en-US" altLang="en-US" sz="1600" b="1">
              <a:solidFill>
                <a:srgbClr val="000000"/>
              </a:solidFill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r>
              <a:rPr lang="en-US" altLang="en-US" sz="1600" b="1">
                <a:solidFill>
                  <a:srgbClr val="28987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#endif</a:t>
            </a:r>
          </a:p>
          <a:p>
            <a:r>
              <a:rPr lang="en-US" altLang="en-US" sz="1600" b="1">
                <a:solidFill>
                  <a:srgbClr val="28987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r>
              <a:rPr lang="en-US" altLang="en-US" sz="1600" b="1">
                <a:solidFill>
                  <a:schemeClr val="tx1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printf</a:t>
            </a:r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1600" b="1">
                <a:solidFill>
                  <a:srgbClr val="B83838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"Hello world</a:t>
            </a:r>
            <a:r>
              <a:rPr lang="en-US" altLang="en-US" sz="1600" b="1">
                <a:solidFill>
                  <a:srgbClr val="70903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\n</a:t>
            </a:r>
            <a:r>
              <a:rPr lang="en-US" altLang="en-US" sz="1600" b="1">
                <a:solidFill>
                  <a:srgbClr val="B83838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"</a:t>
            </a:r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);</a:t>
            </a:r>
            <a:r>
              <a:rPr lang="en-US" altLang="en-US" sz="1600" b="1">
                <a:solidFill>
                  <a:srgbClr val="00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1600" b="1">
                <a:solidFill>
                  <a:srgbClr val="2838B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return</a:t>
            </a:r>
            <a:r>
              <a:rPr lang="en-US" altLang="en-US" sz="1600" b="1">
                <a:solidFill>
                  <a:srgbClr val="00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1600" b="1">
                <a:solidFill>
                  <a:srgbClr val="444444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0</a:t>
            </a:r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;</a:t>
            </a:r>
            <a:r>
              <a:rPr lang="en-US" altLang="en-US" sz="1600" b="1">
                <a:solidFill>
                  <a:srgbClr val="00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altLang="en-US" sz="1600" b="1">
                <a:solidFill>
                  <a:srgbClr val="888888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}</a:t>
            </a:r>
            <a:r>
              <a:rPr lang="en-US" altLang="en-US" sz="1600" b="1">
                <a:solidFill>
                  <a:srgbClr val="00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endParaRPr lang="en-US" altLang="en-US" sz="1600" b="1">
              <a:solidFill>
                <a:schemeClr val="tx1"/>
              </a:solidFill>
              <a:latin typeface="Consolas" panose="020B06090202040302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8BCA55-4CE8-4393-91EF-D5B9C267ED94}"/>
              </a:ext>
            </a:extLst>
          </p:cNvPr>
          <p:cNvSpPr txBox="1"/>
          <p:nvPr/>
        </p:nvSpPr>
        <p:spPr>
          <a:xfrm>
            <a:off x="793972" y="3179701"/>
            <a:ext cx="2406428" cy="6955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 gcc -o def def.c</a:t>
            </a:r>
          </a:p>
          <a:p>
            <a:r>
              <a:rPr lang="en-US" sz="16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 ./def</a:t>
            </a:r>
          </a:p>
          <a:p>
            <a:r>
              <a:rPr lang="en-US" sz="16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 world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144B06-E77D-4351-B810-476F621A90C2}"/>
              </a:ext>
            </a:extLst>
          </p:cNvPr>
          <p:cNvSpPr txBox="1"/>
          <p:nvPr/>
        </p:nvSpPr>
        <p:spPr>
          <a:xfrm>
            <a:off x="4410641" y="3179701"/>
            <a:ext cx="3517310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 gcc -D DEBUG -o def def.c</a:t>
            </a:r>
          </a:p>
          <a:p>
            <a:r>
              <a:rPr lang="en-US" sz="16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 ./def</a:t>
            </a:r>
          </a:p>
          <a:p>
            <a:r>
              <a:rPr lang="en-US" sz="16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Debug flag on</a:t>
            </a:r>
          </a:p>
          <a:p>
            <a:r>
              <a:rPr lang="en-US" sz="16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 world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16C27DE-1AED-4500-801F-A4ACD98CA14C}"/>
              </a:ext>
            </a:extLst>
          </p:cNvPr>
          <p:cNvCxnSpPr/>
          <p:nvPr/>
        </p:nvCxnSpPr>
        <p:spPr bwMode="auto">
          <a:xfrm flipH="1">
            <a:off x="3048000" y="2782098"/>
            <a:ext cx="152400" cy="300924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18FC1AD-539B-41E3-91F9-1C5D44E903EF}"/>
              </a:ext>
            </a:extLst>
          </p:cNvPr>
          <p:cNvCxnSpPr>
            <a:cxnSpLocks/>
          </p:cNvCxnSpPr>
          <p:nvPr/>
        </p:nvCxnSpPr>
        <p:spPr bwMode="auto">
          <a:xfrm>
            <a:off x="4904581" y="2782098"/>
            <a:ext cx="159241" cy="300924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6944491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ejaVu LGC Sans"/>
        <a:cs typeface="DejaVu LGC Sans"/>
      </a:majorFont>
      <a:minorFont>
        <a:latin typeface="Arial"/>
        <a:ea typeface="DejaVu LGC Sans"/>
        <a:cs typeface="DejaVu LGC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8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8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4389</TotalTime>
  <Words>3855</Words>
  <Application>Microsoft Office PowerPoint</Application>
  <PresentationFormat>On-screen Show (4:3)</PresentationFormat>
  <Paragraphs>839</Paragraphs>
  <Slides>49</Slides>
  <Notes>47</Notes>
  <HiddenSlides>2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60" baseType="lpstr">
      <vt:lpstr>Arial</vt:lpstr>
      <vt:lpstr>Century Gothic</vt:lpstr>
      <vt:lpstr>Consolas</vt:lpstr>
      <vt:lpstr>Courier 10 Pitch</vt:lpstr>
      <vt:lpstr>Courier New</vt:lpstr>
      <vt:lpstr>DejaVu LGC Sans</vt:lpstr>
      <vt:lpstr>DejaVu Sans</vt:lpstr>
      <vt:lpstr>Tahoma</vt:lpstr>
      <vt:lpstr>Times New Roman</vt:lpstr>
      <vt:lpstr>Wingdings</vt:lpstr>
      <vt:lpstr>Office Theme</vt:lpstr>
      <vt:lpstr> Computer System Organization</vt:lpstr>
      <vt:lpstr>Today’s agenda</vt:lpstr>
      <vt:lpstr>A software view</vt:lpstr>
      <vt:lpstr>How it works</vt:lpstr>
      <vt:lpstr>The Compilation system</vt:lpstr>
      <vt:lpstr>Preprocessor</vt:lpstr>
      <vt:lpstr>Preprocessor</vt:lpstr>
      <vt:lpstr>Preprocesser</vt:lpstr>
      <vt:lpstr>Preprocesser</vt:lpstr>
      <vt:lpstr>Preprocesser</vt:lpstr>
      <vt:lpstr>Compiler</vt:lpstr>
      <vt:lpstr>Compiler</vt:lpstr>
      <vt:lpstr>Assembler</vt:lpstr>
      <vt:lpstr>Assembler</vt:lpstr>
      <vt:lpstr>Linker</vt:lpstr>
      <vt:lpstr>Linker (static)</vt:lpstr>
      <vt:lpstr>Benefits of linking</vt:lpstr>
      <vt:lpstr>Summary of compilation process</vt:lpstr>
      <vt:lpstr>Creating and using static libraries</vt:lpstr>
      <vt:lpstr>libc static libraries</vt:lpstr>
      <vt:lpstr>Creating your own static libraries</vt:lpstr>
      <vt:lpstr>Creating your own static libraries</vt:lpstr>
      <vt:lpstr>PowerPoint Presentation</vt:lpstr>
      <vt:lpstr>Problems with static libraries</vt:lpstr>
      <vt:lpstr>Dynamic libraries</vt:lpstr>
      <vt:lpstr>Dynamic libraries</vt:lpstr>
      <vt:lpstr>Dynamic libraries</vt:lpstr>
      <vt:lpstr>Caveat</vt:lpstr>
      <vt:lpstr>The Complete Picture</vt:lpstr>
      <vt:lpstr>The (Actual) Complete Picture</vt:lpstr>
      <vt:lpstr>Program execution</vt:lpstr>
      <vt:lpstr>ELF Object File Format</vt:lpstr>
      <vt:lpstr>ELF Object File Format (cont)‏</vt:lpstr>
      <vt:lpstr>ELF example</vt:lpstr>
      <vt:lpstr>Merging Object Files into an Executable Object File</vt:lpstr>
      <vt:lpstr>Relocation</vt:lpstr>
      <vt:lpstr>PowerPoint Presentation</vt:lpstr>
      <vt:lpstr>PowerPoint Presentation</vt:lpstr>
      <vt:lpstr>PowerPoint Presentation</vt:lpstr>
      <vt:lpstr>PowerPoint Presentation</vt:lpstr>
      <vt:lpstr>Program execution: operating system</vt:lpstr>
      <vt:lpstr>Program execution</vt:lpstr>
      <vt:lpstr>Where are programs loaded in memory?</vt:lpstr>
      <vt:lpstr>Where are programs loaded,  cont’d</vt:lpstr>
      <vt:lpstr>Where are programs loaded,  cont’d</vt:lpstr>
      <vt:lpstr>But, modern linking and loading</vt:lpstr>
      <vt:lpstr>Modern loading of executables…</vt:lpstr>
      <vt:lpstr>Extra</vt:lpstr>
      <vt:lpstr>More on the linking process (ld)‏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Overview</dc:title>
  <dc:creator>Randal E. Bryant and David R. O'Hallaron</dc:creator>
  <cp:lastModifiedBy>user</cp:lastModifiedBy>
  <cp:revision>195</cp:revision>
  <cp:lastPrinted>1601-01-01T00:00:00Z</cp:lastPrinted>
  <dcterms:created xsi:type="dcterms:W3CDTF">1601-01-01T00:00:00Z</dcterms:created>
  <dcterms:modified xsi:type="dcterms:W3CDTF">2018-10-02T16:55:51Z</dcterms:modified>
</cp:coreProperties>
</file>