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406" r:id="rId14"/>
    <p:sldId id="287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288" r:id="rId24"/>
    <p:sldId id="371" r:id="rId25"/>
    <p:sldId id="370" r:id="rId26"/>
    <p:sldId id="291" r:id="rId27"/>
    <p:sldId id="292" r:id="rId28"/>
    <p:sldId id="293" r:id="rId29"/>
    <p:sldId id="407" r:id="rId30"/>
    <p:sldId id="408" r:id="rId31"/>
    <p:sldId id="294" r:id="rId32"/>
    <p:sldId id="295" r:id="rId33"/>
    <p:sldId id="377" r:id="rId34"/>
    <p:sldId id="379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405" r:id="rId49"/>
    <p:sldId id="312" r:id="rId50"/>
    <p:sldId id="313" r:id="rId51"/>
    <p:sldId id="314" r:id="rId52"/>
    <p:sldId id="315" r:id="rId53"/>
    <p:sldId id="316" r:id="rId54"/>
    <p:sldId id="317" r:id="rId55"/>
    <p:sldId id="381" r:id="rId56"/>
    <p:sldId id="380" r:id="rId57"/>
    <p:sldId id="353" r:id="rId58"/>
    <p:sldId id="354" r:id="rId59"/>
    <p:sldId id="369" r:id="rId60"/>
  </p:sldIdLst>
  <p:sldSz cx="9144000" cy="6858000" type="screen4x3"/>
  <p:notesSz cx="6858000" cy="9144000"/>
  <p:defaultTextStyle>
    <a:defPPr>
      <a:defRPr lang="en-GB"/>
    </a:defPPr>
    <a:lvl1pPr algn="ctr" defTabSz="457200" rtl="0" eaLnBrk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b="1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ctr" defTabSz="457200" rtl="0" eaLnBrk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b="1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ctr" defTabSz="457200" rtl="0" eaLnBrk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b="1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ctr" defTabSz="457200" rtl="0" eaLnBrk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b="1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ctr" defTabSz="457200" rtl="0" eaLnBrk="0" fontAlgn="base" hangingPunct="0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" y="-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15MemoryII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Y val="45"/>
      <c:perspective val="3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28498920968212"/>
          <c:y val="2.8386075383512916E-2"/>
          <c:w val="0.69976389617964685"/>
          <c:h val="0.92128711852194856"/>
        </c:manualLayout>
      </c:layout>
      <c:surface3DChart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</c:ser>
        <c:bandFmts/>
        <c:axId val="147979264"/>
        <c:axId val="148247680"/>
        <c:axId val="147968448"/>
      </c:surface3DChart>
      <c:catAx>
        <c:axId val="147979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88"/>
              <c:y val="0.84909405264439819"/>
            </c:manualLayout>
          </c:layout>
        </c:title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148247680"/>
        <c:crosses val="autoZero"/>
        <c:auto val="1"/>
        <c:lblAlgn val="ctr"/>
        <c:lblOffset val="100"/>
      </c:catAx>
      <c:valAx>
        <c:axId val="148247680"/>
        <c:scaling>
          <c:orientation val="minMax"/>
          <c:max val="170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112E-2"/>
              <c:y val="0.2617015621110019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147979264"/>
        <c:crosses val="autoZero"/>
        <c:crossBetween val="midCat"/>
        <c:majorUnit val="2000"/>
        <c:minorUnit val="500"/>
      </c:valAx>
      <c:serAx>
        <c:axId val="147968448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</c:title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148247680"/>
        <c:crosses val="autoZero"/>
        <c:tickLblSkip val="2"/>
        <c:tickMarkSkip val="1"/>
      </c:serAx>
    </c:plotArea>
    <c:plotVisOnly val="1"/>
    <c:dispBlanksAs val="zero"/>
  </c:chart>
  <c:spPr>
    <a:ln w="9525"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157542833263689"/>
          <c:y val="5.0906963136337247E-2"/>
          <c:w val="0.58420392812369359"/>
          <c:h val="0.63019309537741364"/>
        </c:manualLayout>
      </c:layout>
      <c:lineChart>
        <c:grouping val="standard"/>
        <c:ser>
          <c:idx val="0"/>
          <c:order val="0"/>
          <c:tx>
            <c:strRef>
              <c:f>'[Worksheet in 15MemoryII]bmmdata'!$B$1</c:f>
              <c:strCache>
                <c:ptCount val="1"/>
                <c:pt idx="0">
                  <c:v>kji</c:v>
                </c:pt>
              </c:strCache>
            </c:strRef>
          </c:tx>
          <c:cat>
            <c:numRef>
              <c:f>'[Worksheet in 15MemoryII]bmmdata'!$A$2:$A$17</c:f>
              <c:numCache>
                <c:formatCode>General</c:formatCode>
                <c:ptCount val="16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  <c:pt idx="12">
                  <c:v>325</c:v>
                </c:pt>
                <c:pt idx="13">
                  <c:v>350</c:v>
                </c:pt>
                <c:pt idx="14">
                  <c:v>375</c:v>
                </c:pt>
                <c:pt idx="15">
                  <c:v>400</c:v>
                </c:pt>
              </c:numCache>
            </c:numRef>
          </c:cat>
          <c:val>
            <c:numRef>
              <c:f>'[Worksheet in 15MemoryII]bmmdata'!$B$2:$B$17</c:f>
              <c:numCache>
                <c:formatCode>General</c:formatCode>
                <c:ptCount val="16"/>
                <c:pt idx="0">
                  <c:v>6.33</c:v>
                </c:pt>
                <c:pt idx="1">
                  <c:v>18.420000000000002</c:v>
                </c:pt>
                <c:pt idx="2">
                  <c:v>24.87</c:v>
                </c:pt>
                <c:pt idx="3">
                  <c:v>27.66</c:v>
                </c:pt>
                <c:pt idx="4">
                  <c:v>29.6</c:v>
                </c:pt>
                <c:pt idx="5">
                  <c:v>42.120000000000012</c:v>
                </c:pt>
                <c:pt idx="6">
                  <c:v>47.06</c:v>
                </c:pt>
                <c:pt idx="7">
                  <c:v>48.220000000000013</c:v>
                </c:pt>
                <c:pt idx="8">
                  <c:v>49.620000000000012</c:v>
                </c:pt>
                <c:pt idx="9">
                  <c:v>50.809999999999995</c:v>
                </c:pt>
                <c:pt idx="10">
                  <c:v>51.99</c:v>
                </c:pt>
                <c:pt idx="11">
                  <c:v>53.13</c:v>
                </c:pt>
                <c:pt idx="12">
                  <c:v>54.42</c:v>
                </c:pt>
                <c:pt idx="13">
                  <c:v>55.15</c:v>
                </c:pt>
                <c:pt idx="14">
                  <c:v>55.82</c:v>
                </c:pt>
                <c:pt idx="15">
                  <c:v>56.1</c:v>
                </c:pt>
              </c:numCache>
            </c:numRef>
          </c:val>
        </c:ser>
        <c:ser>
          <c:idx val="1"/>
          <c:order val="1"/>
          <c:tx>
            <c:strRef>
              <c:f>'[Worksheet in 15MemoryII]bmmdata'!$C$1</c:f>
              <c:strCache>
                <c:ptCount val="1"/>
                <c:pt idx="0">
                  <c:v>jki</c:v>
                </c:pt>
              </c:strCache>
            </c:strRef>
          </c:tx>
          <c:cat>
            <c:numRef>
              <c:f>'[Worksheet in 15MemoryII]bmmdata'!$A$2:$A$17</c:f>
              <c:numCache>
                <c:formatCode>General</c:formatCode>
                <c:ptCount val="16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  <c:pt idx="12">
                  <c:v>325</c:v>
                </c:pt>
                <c:pt idx="13">
                  <c:v>350</c:v>
                </c:pt>
                <c:pt idx="14">
                  <c:v>375</c:v>
                </c:pt>
                <c:pt idx="15">
                  <c:v>400</c:v>
                </c:pt>
              </c:numCache>
            </c:numRef>
          </c:cat>
          <c:val>
            <c:numRef>
              <c:f>'[Worksheet in 15MemoryII]bmmdata'!$C$2:$C$17</c:f>
              <c:numCache>
                <c:formatCode>General</c:formatCode>
                <c:ptCount val="16"/>
                <c:pt idx="0">
                  <c:v>7.09</c:v>
                </c:pt>
                <c:pt idx="1">
                  <c:v>15.34</c:v>
                </c:pt>
                <c:pt idx="2">
                  <c:v>20.170000000000005</c:v>
                </c:pt>
                <c:pt idx="3">
                  <c:v>24.27</c:v>
                </c:pt>
                <c:pt idx="4">
                  <c:v>27.5</c:v>
                </c:pt>
                <c:pt idx="5">
                  <c:v>41.43</c:v>
                </c:pt>
                <c:pt idx="6">
                  <c:v>46.4</c:v>
                </c:pt>
                <c:pt idx="7">
                  <c:v>46.96</c:v>
                </c:pt>
                <c:pt idx="8">
                  <c:v>47.660000000000011</c:v>
                </c:pt>
                <c:pt idx="9">
                  <c:v>48.39</c:v>
                </c:pt>
                <c:pt idx="10">
                  <c:v>49.309999999999995</c:v>
                </c:pt>
                <c:pt idx="11">
                  <c:v>49.91</c:v>
                </c:pt>
                <c:pt idx="12">
                  <c:v>50.290000000000013</c:v>
                </c:pt>
                <c:pt idx="13">
                  <c:v>50.4</c:v>
                </c:pt>
                <c:pt idx="14">
                  <c:v>50.449999999999996</c:v>
                </c:pt>
                <c:pt idx="15">
                  <c:v>50.36</c:v>
                </c:pt>
              </c:numCache>
            </c:numRef>
          </c:val>
        </c:ser>
        <c:ser>
          <c:idx val="2"/>
          <c:order val="2"/>
          <c:tx>
            <c:strRef>
              <c:f>'[Worksheet in 15MemoryII]bmmdata'!$D$1</c:f>
              <c:strCache>
                <c:ptCount val="1"/>
                <c:pt idx="0">
                  <c:v>kij</c:v>
                </c:pt>
              </c:strCache>
            </c:strRef>
          </c:tx>
          <c:cat>
            <c:numRef>
              <c:f>'[Worksheet in 15MemoryII]bmmdata'!$A$2:$A$17</c:f>
              <c:numCache>
                <c:formatCode>General</c:formatCode>
                <c:ptCount val="16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  <c:pt idx="12">
                  <c:v>325</c:v>
                </c:pt>
                <c:pt idx="13">
                  <c:v>350</c:v>
                </c:pt>
                <c:pt idx="14">
                  <c:v>375</c:v>
                </c:pt>
                <c:pt idx="15">
                  <c:v>400</c:v>
                </c:pt>
              </c:numCache>
            </c:numRef>
          </c:cat>
          <c:val>
            <c:numRef>
              <c:f>'[Worksheet in 15MemoryII]bmmdata'!$D$2:$D$17</c:f>
              <c:numCache>
                <c:formatCode>General</c:formatCode>
                <c:ptCount val="16"/>
                <c:pt idx="0">
                  <c:v>6.68</c:v>
                </c:pt>
                <c:pt idx="1">
                  <c:v>10.99</c:v>
                </c:pt>
                <c:pt idx="2">
                  <c:v>12.05</c:v>
                </c:pt>
                <c:pt idx="3">
                  <c:v>11.77</c:v>
                </c:pt>
                <c:pt idx="4">
                  <c:v>12.75</c:v>
                </c:pt>
                <c:pt idx="5">
                  <c:v>13.39</c:v>
                </c:pt>
                <c:pt idx="6">
                  <c:v>15</c:v>
                </c:pt>
                <c:pt idx="7">
                  <c:v>16.71</c:v>
                </c:pt>
                <c:pt idx="8">
                  <c:v>19</c:v>
                </c:pt>
                <c:pt idx="9">
                  <c:v>20.93</c:v>
                </c:pt>
                <c:pt idx="10">
                  <c:v>22.82</c:v>
                </c:pt>
                <c:pt idx="11">
                  <c:v>24.810000000000031</c:v>
                </c:pt>
                <c:pt idx="12">
                  <c:v>26.75</c:v>
                </c:pt>
                <c:pt idx="13">
                  <c:v>27.47</c:v>
                </c:pt>
                <c:pt idx="14">
                  <c:v>27.86</c:v>
                </c:pt>
                <c:pt idx="15">
                  <c:v>27.93</c:v>
                </c:pt>
              </c:numCache>
            </c:numRef>
          </c:val>
        </c:ser>
        <c:ser>
          <c:idx val="3"/>
          <c:order val="3"/>
          <c:tx>
            <c:strRef>
              <c:f>'[Worksheet in 15MemoryII]bmmdata'!$E$1</c:f>
              <c:strCache>
                <c:ptCount val="1"/>
                <c:pt idx="0">
                  <c:v>ikj</c:v>
                </c:pt>
              </c:strCache>
            </c:strRef>
          </c:tx>
          <c:cat>
            <c:numRef>
              <c:f>'[Worksheet in 15MemoryII]bmmdata'!$A$2:$A$17</c:f>
              <c:numCache>
                <c:formatCode>General</c:formatCode>
                <c:ptCount val="16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  <c:pt idx="12">
                  <c:v>325</c:v>
                </c:pt>
                <c:pt idx="13">
                  <c:v>350</c:v>
                </c:pt>
                <c:pt idx="14">
                  <c:v>375</c:v>
                </c:pt>
                <c:pt idx="15">
                  <c:v>400</c:v>
                </c:pt>
              </c:numCache>
            </c:numRef>
          </c:cat>
          <c:val>
            <c:numRef>
              <c:f>'[Worksheet in 15MemoryII]bmmdata'!$E$2:$E$17</c:f>
              <c:numCache>
                <c:formatCode>General</c:formatCode>
                <c:ptCount val="16"/>
                <c:pt idx="0">
                  <c:v>6.56</c:v>
                </c:pt>
                <c:pt idx="1">
                  <c:v>9.01</c:v>
                </c:pt>
                <c:pt idx="2">
                  <c:v>9.2100000000000009</c:v>
                </c:pt>
                <c:pt idx="3">
                  <c:v>9.92</c:v>
                </c:pt>
                <c:pt idx="4">
                  <c:v>10.57</c:v>
                </c:pt>
                <c:pt idx="5">
                  <c:v>11.54</c:v>
                </c:pt>
                <c:pt idx="6">
                  <c:v>13.05</c:v>
                </c:pt>
                <c:pt idx="7">
                  <c:v>14.4</c:v>
                </c:pt>
                <c:pt idx="8">
                  <c:v>16.739999999999988</c:v>
                </c:pt>
                <c:pt idx="9">
                  <c:v>19.329999999999988</c:v>
                </c:pt>
                <c:pt idx="10">
                  <c:v>21.58</c:v>
                </c:pt>
                <c:pt idx="11">
                  <c:v>23.3</c:v>
                </c:pt>
                <c:pt idx="12">
                  <c:v>24.68</c:v>
                </c:pt>
                <c:pt idx="13">
                  <c:v>25.19</c:v>
                </c:pt>
                <c:pt idx="14">
                  <c:v>25.38</c:v>
                </c:pt>
                <c:pt idx="15">
                  <c:v>25.35</c:v>
                </c:pt>
              </c:numCache>
            </c:numRef>
          </c:val>
        </c:ser>
        <c:ser>
          <c:idx val="4"/>
          <c:order val="4"/>
          <c:tx>
            <c:strRef>
              <c:f>'[Worksheet in 15MemoryII]bmmdata'!$F$1</c:f>
              <c:strCache>
                <c:ptCount val="1"/>
                <c:pt idx="0">
                  <c:v>jik</c:v>
                </c:pt>
              </c:strCache>
            </c:strRef>
          </c:tx>
          <c:cat>
            <c:numRef>
              <c:f>'[Worksheet in 15MemoryII]bmmdata'!$A$2:$A$17</c:f>
              <c:numCache>
                <c:formatCode>General</c:formatCode>
                <c:ptCount val="16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  <c:pt idx="12">
                  <c:v>325</c:v>
                </c:pt>
                <c:pt idx="13">
                  <c:v>350</c:v>
                </c:pt>
                <c:pt idx="14">
                  <c:v>375</c:v>
                </c:pt>
                <c:pt idx="15">
                  <c:v>400</c:v>
                </c:pt>
              </c:numCache>
            </c:numRef>
          </c:cat>
          <c:val>
            <c:numRef>
              <c:f>'[Worksheet in 15MemoryII]bmmdata'!$F$2:$F$17</c:f>
              <c:numCache>
                <c:formatCode>General</c:formatCode>
                <c:ptCount val="16"/>
                <c:pt idx="0">
                  <c:v>5.53</c:v>
                </c:pt>
                <c:pt idx="1">
                  <c:v>6.55</c:v>
                </c:pt>
                <c:pt idx="2">
                  <c:v>6.55</c:v>
                </c:pt>
                <c:pt idx="3">
                  <c:v>7.95</c:v>
                </c:pt>
                <c:pt idx="4">
                  <c:v>9.4600000000000026</c:v>
                </c:pt>
                <c:pt idx="5">
                  <c:v>11.62</c:v>
                </c:pt>
                <c:pt idx="6">
                  <c:v>12.59</c:v>
                </c:pt>
                <c:pt idx="7">
                  <c:v>13.39</c:v>
                </c:pt>
                <c:pt idx="8">
                  <c:v>14.2</c:v>
                </c:pt>
                <c:pt idx="9">
                  <c:v>15.2</c:v>
                </c:pt>
                <c:pt idx="10">
                  <c:v>16.34</c:v>
                </c:pt>
                <c:pt idx="11">
                  <c:v>17.149999999999999</c:v>
                </c:pt>
                <c:pt idx="12">
                  <c:v>17.73</c:v>
                </c:pt>
                <c:pt idx="13">
                  <c:v>18.149999999999999</c:v>
                </c:pt>
                <c:pt idx="14">
                  <c:v>18.23</c:v>
                </c:pt>
                <c:pt idx="15">
                  <c:v>18.170000000000005</c:v>
                </c:pt>
              </c:numCache>
            </c:numRef>
          </c:val>
        </c:ser>
        <c:ser>
          <c:idx val="5"/>
          <c:order val="5"/>
          <c:tx>
            <c:strRef>
              <c:f>'[Worksheet in 15MemoryII]bmmdata'!$G$1</c:f>
              <c:strCache>
                <c:ptCount val="1"/>
                <c:pt idx="0">
                  <c:v>ijk</c:v>
                </c:pt>
              </c:strCache>
            </c:strRef>
          </c:tx>
          <c:cat>
            <c:numRef>
              <c:f>'[Worksheet in 15MemoryII]bmmdata'!$A$2:$A$17</c:f>
              <c:numCache>
                <c:formatCode>General</c:formatCode>
                <c:ptCount val="16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  <c:pt idx="12">
                  <c:v>325</c:v>
                </c:pt>
                <c:pt idx="13">
                  <c:v>350</c:v>
                </c:pt>
                <c:pt idx="14">
                  <c:v>375</c:v>
                </c:pt>
                <c:pt idx="15">
                  <c:v>400</c:v>
                </c:pt>
              </c:numCache>
            </c:numRef>
          </c:cat>
          <c:val>
            <c:numRef>
              <c:f>'[Worksheet in 15MemoryII]bmmdata'!$G$2:$G$17</c:f>
              <c:numCache>
                <c:formatCode>General</c:formatCode>
                <c:ptCount val="16"/>
                <c:pt idx="0">
                  <c:v>5.18</c:v>
                </c:pt>
                <c:pt idx="1">
                  <c:v>5.6</c:v>
                </c:pt>
                <c:pt idx="2">
                  <c:v>5.7</c:v>
                </c:pt>
                <c:pt idx="3">
                  <c:v>7.79</c:v>
                </c:pt>
                <c:pt idx="4">
                  <c:v>9.25</c:v>
                </c:pt>
                <c:pt idx="5">
                  <c:v>11.27</c:v>
                </c:pt>
                <c:pt idx="6">
                  <c:v>12.55</c:v>
                </c:pt>
                <c:pt idx="7">
                  <c:v>13.16</c:v>
                </c:pt>
                <c:pt idx="8">
                  <c:v>14.08</c:v>
                </c:pt>
                <c:pt idx="9">
                  <c:v>14.850000000000026</c:v>
                </c:pt>
                <c:pt idx="10">
                  <c:v>15.5</c:v>
                </c:pt>
                <c:pt idx="11">
                  <c:v>16</c:v>
                </c:pt>
                <c:pt idx="12">
                  <c:v>16.45</c:v>
                </c:pt>
                <c:pt idx="13">
                  <c:v>16.84</c:v>
                </c:pt>
                <c:pt idx="14">
                  <c:v>16.899999999999999</c:v>
                </c:pt>
                <c:pt idx="15">
                  <c:v>16.93</c:v>
                </c:pt>
              </c:numCache>
            </c:numRef>
          </c:val>
        </c:ser>
        <c:ser>
          <c:idx val="6"/>
          <c:order val="6"/>
          <c:tx>
            <c:strRef>
              <c:f>'[Worksheet in 15MemoryII]bmmdata'!$H$1</c:f>
              <c:strCache>
                <c:ptCount val="1"/>
                <c:pt idx="0">
                  <c:v>bijk (bsize = 25)</c:v>
                </c:pt>
              </c:strCache>
            </c:strRef>
          </c:tx>
          <c:cat>
            <c:numRef>
              <c:f>'[Worksheet in 15MemoryII]bmmdata'!$A$2:$A$17</c:f>
              <c:numCache>
                <c:formatCode>General</c:formatCode>
                <c:ptCount val="16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  <c:pt idx="12">
                  <c:v>325</c:v>
                </c:pt>
                <c:pt idx="13">
                  <c:v>350</c:v>
                </c:pt>
                <c:pt idx="14">
                  <c:v>375</c:v>
                </c:pt>
                <c:pt idx="15">
                  <c:v>400</c:v>
                </c:pt>
              </c:numCache>
            </c:numRef>
          </c:cat>
          <c:val>
            <c:numRef>
              <c:f>'[Worksheet in 15MemoryII]bmmdata'!$H$2:$H$17</c:f>
              <c:numCache>
                <c:formatCode>General</c:formatCode>
                <c:ptCount val="16"/>
                <c:pt idx="0">
                  <c:v>8.34</c:v>
                </c:pt>
                <c:pt idx="1">
                  <c:v>8.07</c:v>
                </c:pt>
                <c:pt idx="2">
                  <c:v>7.91</c:v>
                </c:pt>
                <c:pt idx="3">
                  <c:v>8.25</c:v>
                </c:pt>
                <c:pt idx="4">
                  <c:v>8.52</c:v>
                </c:pt>
                <c:pt idx="5">
                  <c:v>8.52</c:v>
                </c:pt>
                <c:pt idx="6">
                  <c:v>8.6399999999999988</c:v>
                </c:pt>
                <c:pt idx="7">
                  <c:v>8.75</c:v>
                </c:pt>
                <c:pt idx="8">
                  <c:v>8.89</c:v>
                </c:pt>
                <c:pt idx="9">
                  <c:v>9.02</c:v>
                </c:pt>
                <c:pt idx="10">
                  <c:v>9.06</c:v>
                </c:pt>
                <c:pt idx="11">
                  <c:v>9.11</c:v>
                </c:pt>
                <c:pt idx="12">
                  <c:v>9.1399999999999988</c:v>
                </c:pt>
                <c:pt idx="13">
                  <c:v>9.16</c:v>
                </c:pt>
                <c:pt idx="14">
                  <c:v>9.16</c:v>
                </c:pt>
                <c:pt idx="15">
                  <c:v>9.18</c:v>
                </c:pt>
              </c:numCache>
            </c:numRef>
          </c:val>
        </c:ser>
        <c:ser>
          <c:idx val="7"/>
          <c:order val="7"/>
          <c:tx>
            <c:strRef>
              <c:f>'[Worksheet in 15MemoryII]bmmdata'!$I$1</c:f>
              <c:strCache>
                <c:ptCount val="1"/>
                <c:pt idx="0">
                  <c:v>bikj (bsize = 25)</c:v>
                </c:pt>
              </c:strCache>
            </c:strRef>
          </c:tx>
          <c:cat>
            <c:numRef>
              <c:f>'[Worksheet in 15MemoryII]bmmdata'!$A$2:$A$17</c:f>
              <c:numCache>
                <c:formatCode>General</c:formatCode>
                <c:ptCount val="16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  <c:pt idx="12">
                  <c:v>325</c:v>
                </c:pt>
                <c:pt idx="13">
                  <c:v>350</c:v>
                </c:pt>
                <c:pt idx="14">
                  <c:v>375</c:v>
                </c:pt>
                <c:pt idx="15">
                  <c:v>400</c:v>
                </c:pt>
              </c:numCache>
            </c:numRef>
          </c:cat>
          <c:val>
            <c:numRef>
              <c:f>'[Worksheet in 15MemoryII]bmmdata'!$I$2:$I$17</c:f>
              <c:numCache>
                <c:formatCode>General</c:formatCode>
                <c:ptCount val="16"/>
                <c:pt idx="0">
                  <c:v>7.28</c:v>
                </c:pt>
                <c:pt idx="1">
                  <c:v>7.14</c:v>
                </c:pt>
                <c:pt idx="2">
                  <c:v>7.03</c:v>
                </c:pt>
                <c:pt idx="3">
                  <c:v>7.38</c:v>
                </c:pt>
                <c:pt idx="4">
                  <c:v>7.46</c:v>
                </c:pt>
                <c:pt idx="5">
                  <c:v>7.57</c:v>
                </c:pt>
                <c:pt idx="6">
                  <c:v>7.71</c:v>
                </c:pt>
                <c:pt idx="7">
                  <c:v>7.84</c:v>
                </c:pt>
                <c:pt idx="8">
                  <c:v>7.92</c:v>
                </c:pt>
                <c:pt idx="9">
                  <c:v>8.01</c:v>
                </c:pt>
                <c:pt idx="10">
                  <c:v>8.07</c:v>
                </c:pt>
                <c:pt idx="11">
                  <c:v>8.1</c:v>
                </c:pt>
                <c:pt idx="12">
                  <c:v>8.129999999999999</c:v>
                </c:pt>
                <c:pt idx="13">
                  <c:v>8.15</c:v>
                </c:pt>
                <c:pt idx="14">
                  <c:v>8.15</c:v>
                </c:pt>
                <c:pt idx="15">
                  <c:v>8.17</c:v>
                </c:pt>
              </c:numCache>
            </c:numRef>
          </c:val>
        </c:ser>
        <c:marker val="1"/>
        <c:axId val="148393344"/>
        <c:axId val="148407808"/>
      </c:lineChart>
      <c:catAx>
        <c:axId val="148393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layout>
            <c:manualLayout>
              <c:xMode val="edge"/>
              <c:yMode val="edge"/>
              <c:x val="0.32595068951107548"/>
              <c:y val="0.75482738443534225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8407808"/>
        <c:crossesAt val="0"/>
        <c:auto val="1"/>
        <c:lblAlgn val="ctr"/>
        <c:lblOffset val="100"/>
        <c:tickLblSkip val="2"/>
        <c:tickMarkSkip val="1"/>
      </c:catAx>
      <c:valAx>
        <c:axId val="1484078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Cycles/iteration</a:t>
                </a:r>
              </a:p>
            </c:rich>
          </c:tx>
          <c:layout>
            <c:manualLayout>
              <c:xMode val="edge"/>
              <c:yMode val="edge"/>
              <c:x val="2.3819473464270852E-2"/>
              <c:y val="0.2387361029842018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8393344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72335979941496031"/>
          <c:y val="0.16500877706260972"/>
          <c:w val="0.25198495612202282"/>
          <c:h val="0.50555880631948735"/>
        </c:manualLayout>
      </c:layout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9675" cy="410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8920" tIns="43560" rIns="88920" bIns="435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11450" y="8709025"/>
            <a:ext cx="1438275" cy="269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6040" tIns="43560" rIns="86040" bIns="4356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000066"/>
                </a:solidFill>
                <a:latin typeface="Century Gothic" pitchFamily="32" charset="0"/>
                <a:ea typeface="AR PL ShanHeiSun Uni" charset="0"/>
                <a:cs typeface="AR PL ShanHeiSun Uni" charset="0"/>
              </a:rPr>
              <a:t>Page </a:t>
            </a:r>
            <a:fld id="{8DBB60F1-EB17-4AB7-A64C-4F2DACB03DA4}" type="slidenum">
              <a:rPr lang="en-US" sz="1200">
                <a:solidFill>
                  <a:srgbClr val="000066"/>
                </a:solidFill>
                <a:latin typeface="Century Gothic" pitchFamily="32" charset="0"/>
                <a:ea typeface="AR PL ShanHeiSun Uni" charset="0"/>
                <a:cs typeface="AR PL ShanHeiSun Uni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200">
              <a:solidFill>
                <a:srgbClr val="000066"/>
              </a:solidFill>
              <a:latin typeface="Century Gothic" pitchFamily="32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104458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43425" cy="340518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238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889" y="692681"/>
            <a:ext cx="4539781" cy="3414927"/>
          </a:xfrm>
          <a:solidFill>
            <a:srgbClr val="FFFFFF"/>
          </a:solidFill>
          <a:ln/>
        </p:spPr>
      </p:sp>
      <p:sp>
        <p:nvSpPr>
          <p:cNvPr id="148483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930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889" y="692681"/>
            <a:ext cx="4539781" cy="3414927"/>
          </a:xfrm>
          <a:solidFill>
            <a:srgbClr val="FFFFFF"/>
          </a:solidFill>
          <a:ln/>
        </p:spPr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930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889" y="692681"/>
            <a:ext cx="4539781" cy="3414927"/>
          </a:xfrm>
          <a:solidFill>
            <a:srgbClr val="FFFFFF"/>
          </a:solidFill>
          <a:ln/>
        </p:spPr>
      </p:sp>
      <p:sp>
        <p:nvSpPr>
          <p:cNvPr id="150531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930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16739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20835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21859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22883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23907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25955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8243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783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8243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783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9267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783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783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2339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783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/>
          <p:cNvSpPr txBox="1">
            <a:spLocks noChangeArrowheads="1"/>
          </p:cNvSpPr>
          <p:nvPr/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  <p:sp>
        <p:nvSpPr>
          <p:cNvPr id="143363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54538" cy="3416300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49775" cy="3413125"/>
          </a:xfrm>
          <a:solidFill>
            <a:srgbClr val="FFFFFF"/>
          </a:solidFill>
          <a:ln/>
        </p:spPr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774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solidFill>
            <a:srgbClr val="FFFFFF"/>
          </a:solidFill>
          <a:ln/>
        </p:spPr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930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889" y="692681"/>
            <a:ext cx="4538222" cy="3413363"/>
          </a:xfrm>
          <a:solidFill>
            <a:srgbClr val="FFFFFF"/>
          </a:solidFill>
          <a:ln/>
        </p:spPr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774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4387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783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45411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50531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51555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52579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53603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54627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55651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solidFill>
            <a:srgbClr val="FFFFFF"/>
          </a:solidFill>
          <a:ln/>
        </p:spPr>
      </p:sp>
      <p:sp>
        <p:nvSpPr>
          <p:cNvPr id="142339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930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56675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57699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58723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59747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60771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61795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62819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63843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64867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65891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889" y="692681"/>
            <a:ext cx="4539781" cy="3414927"/>
          </a:xfrm>
          <a:solidFill>
            <a:srgbClr val="FFFFFF"/>
          </a:solidFill>
          <a:ln/>
        </p:spPr>
      </p:sp>
      <p:sp>
        <p:nvSpPr>
          <p:cNvPr id="143363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930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66915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783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67939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132099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solidFill>
            <a:srgbClr val="FFFFFF"/>
          </a:solidFill>
          <a:ln/>
        </p:spPr>
      </p:sp>
      <p:sp>
        <p:nvSpPr>
          <p:cNvPr id="204803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1"/>
          <p:cNvSpPr txBox="1">
            <a:spLocks noChangeArrowheads="1"/>
          </p:cNvSpPr>
          <p:nvPr/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  <p:sp>
        <p:nvSpPr>
          <p:cNvPr id="205827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54538" cy="3416300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946" y="4343799"/>
            <a:ext cx="5030108" cy="4115594"/>
          </a:xfrm>
          <a:noFill/>
          <a:ln/>
        </p:spPr>
        <p:txBody>
          <a:bodyPr lIns="90650" tIns="44531" rIns="90650" bIns="44531"/>
          <a:lstStyle/>
          <a:p>
            <a:endParaRPr lang="en-US" smtClean="0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787" y="682886"/>
            <a:ext cx="4503917" cy="3432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889" y="692681"/>
            <a:ext cx="4539781" cy="3414927"/>
          </a:xfrm>
          <a:solidFill>
            <a:srgbClr val="FFFFFF"/>
          </a:solidFill>
          <a:ln/>
        </p:spPr>
      </p:sp>
      <p:sp>
        <p:nvSpPr>
          <p:cNvPr id="144387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930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889" y="692681"/>
            <a:ext cx="4539781" cy="3414927"/>
          </a:xfrm>
          <a:solidFill>
            <a:srgbClr val="FFFFFF"/>
          </a:solidFill>
          <a:ln/>
        </p:spPr>
      </p:sp>
      <p:sp>
        <p:nvSpPr>
          <p:cNvPr id="145411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930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889" y="692681"/>
            <a:ext cx="4539781" cy="3414927"/>
          </a:xfrm>
          <a:solidFill>
            <a:srgbClr val="FFFFFF"/>
          </a:solidFill>
          <a:ln/>
        </p:spPr>
      </p:sp>
      <p:sp>
        <p:nvSpPr>
          <p:cNvPr id="146435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930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889" y="692681"/>
            <a:ext cx="4539781" cy="3414927"/>
          </a:xfrm>
          <a:solidFill>
            <a:srgbClr val="FFFFFF"/>
          </a:solidFill>
          <a:ln/>
        </p:spPr>
      </p:sp>
      <p:sp>
        <p:nvSpPr>
          <p:cNvPr id="147459" name="Text Box 2"/>
          <p:cNvSpPr txBox="1">
            <a:spLocks noChangeArrowheads="1"/>
          </p:cNvSpPr>
          <p:nvPr/>
        </p:nvSpPr>
        <p:spPr bwMode="auto">
          <a:xfrm>
            <a:off x="915128" y="4343713"/>
            <a:ext cx="5029304" cy="411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50" tIns="44975" rIns="89950" bIns="44975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7213" y="247650"/>
            <a:ext cx="2205037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64300" cy="618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1937" cy="521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220788"/>
            <a:ext cx="4073525" cy="521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297862" cy="521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07437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79375" y="6389688"/>
            <a:ext cx="1201738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660033"/>
                </a:solidFill>
              </a:rPr>
              <a:t>– </a:t>
            </a:r>
            <a:fld id="{A3F04E4A-3C3A-4E9E-959A-CE1F5E88F250}" type="slidenum">
              <a:rPr lang="en-US" sz="1400">
                <a:solidFill>
                  <a:srgbClr val="660033"/>
                </a:solidFill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r>
              <a:rPr lang="en-US" sz="1400">
                <a:solidFill>
                  <a:srgbClr val="660033"/>
                </a:solidFill>
              </a:rPr>
              <a:t> –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AR PL ShanHeiSun Uni" charset="0"/>
          <a:cs typeface="AR PL ShanHeiSun Uni" charset="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AR PL ShanHeiSun Uni" charset="0"/>
          <a:cs typeface="AR PL ShanHeiSun Uni" charset="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AR PL ShanHeiSun Uni" charset="0"/>
          <a:cs typeface="AR PL ShanHeiSun Uni" charset="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AR PL ShanHeiSun Uni" charset="0"/>
          <a:cs typeface="AR PL ShanHeiSun Uni" charset="0"/>
        </a:defRPr>
      </a:lvl5pPr>
      <a:lvl6pPr marL="25146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AR PL ShanHeiSun Uni" charset="0"/>
          <a:cs typeface="AR PL ShanHeiSun Uni" charset="0"/>
        </a:defRPr>
      </a:lvl6pPr>
      <a:lvl7pPr marL="29718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AR PL ShanHeiSun Uni" charset="0"/>
          <a:cs typeface="AR PL ShanHeiSun Uni" charset="0"/>
        </a:defRPr>
      </a:lvl7pPr>
      <a:lvl8pPr marL="34290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AR PL ShanHeiSun Uni" charset="0"/>
          <a:cs typeface="AR PL ShanHeiSun Uni" charset="0"/>
        </a:defRPr>
      </a:lvl8pPr>
      <a:lvl9pPr marL="3886200" indent="-228600"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 b="1">
          <a:solidFill>
            <a:srgbClr val="660033"/>
          </a:solidFill>
          <a:latin typeface="Arial" charset="0"/>
          <a:ea typeface="AR PL ShanHeiSun Uni" charset="0"/>
          <a:cs typeface="AR PL ShanHeiSun Uni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7000"/>
        </a:lnSpc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1836738"/>
            <a:ext cx="9144000" cy="156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 smtClean="0">
                <a:solidFill>
                  <a:srgbClr val="660033"/>
                </a:solidFill>
              </a:rPr>
              <a:t>Memory </a:t>
            </a:r>
            <a:r>
              <a:rPr lang="en-US" sz="3800" dirty="0">
                <a:solidFill>
                  <a:srgbClr val="660033"/>
                </a:solidFill>
              </a:rPr>
              <a:t>Hierarchy 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Table 123"/>
          <p:cNvGraphicFramePr>
            <a:graphicFrameLocks noGrp="1"/>
          </p:cNvGraphicFramePr>
          <p:nvPr/>
        </p:nvGraphicFramePr>
        <p:xfrm>
          <a:off x="838200" y="1397000"/>
          <a:ext cx="1447800" cy="53643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7800"/>
              </a:tblGrid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0000   0x00</a:t>
                      </a:r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0001   0x11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0010   0x22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0011   0x33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0100   0x44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0101   0x55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0110   0x66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0111   0x77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1000   0x88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1001   0x99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1010   0xAA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1011   0xBB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1100   0xCC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1101   0xDD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1110   0xEE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1111   0xFF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66598" name="Text Box 2"/>
          <p:cNvSpPr txBox="1">
            <a:spLocks noChangeArrowheads="1"/>
          </p:cNvSpPr>
          <p:nvPr/>
        </p:nvSpPr>
        <p:spPr bwMode="auto">
          <a:xfrm>
            <a:off x="4799013" y="982663"/>
            <a:ext cx="785812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66599" name="Text Box 3"/>
          <p:cNvSpPr txBox="1">
            <a:spLocks noChangeArrowheads="1"/>
          </p:cNvSpPr>
          <p:nvPr/>
        </p:nvSpPr>
        <p:spPr bwMode="auto">
          <a:xfrm>
            <a:off x="2635250" y="1557338"/>
            <a:ext cx="407988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6600" name="Text Box 4"/>
          <p:cNvSpPr txBox="1">
            <a:spLocks noChangeArrowheads="1"/>
          </p:cNvSpPr>
          <p:nvPr/>
        </p:nvSpPr>
        <p:spPr bwMode="auto">
          <a:xfrm>
            <a:off x="3517900" y="1565275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66601" name="Text Box 5"/>
          <p:cNvSpPr txBox="1">
            <a:spLocks noChangeArrowheads="1"/>
          </p:cNvSpPr>
          <p:nvPr/>
        </p:nvSpPr>
        <p:spPr bwMode="auto">
          <a:xfrm>
            <a:off x="3509963" y="3351213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 altLang="en-US">
                <a:solidFill>
                  <a:srgbClr val="FF0000"/>
                </a:solidFill>
                <a:latin typeface="Trebuchet MS" pitchFamily="32" charset="0"/>
              </a:rPr>
              <a:t>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graphicFrame>
        <p:nvGraphicFramePr>
          <p:cNvPr id="75782" name="Group 6"/>
          <p:cNvGraphicFramePr>
            <a:graphicFrameLocks noGrp="1"/>
          </p:cNvGraphicFramePr>
          <p:nvPr/>
        </p:nvGraphicFramePr>
        <p:xfrm>
          <a:off x="2571750" y="1827213"/>
          <a:ext cx="1562100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8812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10" name="Text Box 16"/>
          <p:cNvSpPr txBox="1">
            <a:spLocks noChangeArrowheads="1"/>
          </p:cNvSpPr>
          <p:nvPr/>
        </p:nvSpPr>
        <p:spPr bwMode="auto">
          <a:xfrm>
            <a:off x="4287838" y="156527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6611" name="Text Box 17"/>
          <p:cNvSpPr txBox="1">
            <a:spLocks noChangeArrowheads="1"/>
          </p:cNvSpPr>
          <p:nvPr/>
        </p:nvSpPr>
        <p:spPr bwMode="auto">
          <a:xfrm>
            <a:off x="5170488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5794" name="Group 18"/>
          <p:cNvGraphicFramePr>
            <a:graphicFrameLocks noGrp="1"/>
          </p:cNvGraphicFramePr>
          <p:nvPr/>
        </p:nvGraphicFramePr>
        <p:xfrm>
          <a:off x="4225925" y="1835150"/>
          <a:ext cx="1560513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0x66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20" name="Text Box 28"/>
          <p:cNvSpPr txBox="1">
            <a:spLocks noChangeArrowheads="1"/>
          </p:cNvSpPr>
          <p:nvPr/>
        </p:nvSpPr>
        <p:spPr bwMode="auto">
          <a:xfrm>
            <a:off x="5934075" y="15652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6621" name="Text Box 29"/>
          <p:cNvSpPr txBox="1">
            <a:spLocks noChangeArrowheads="1"/>
          </p:cNvSpPr>
          <p:nvPr/>
        </p:nvSpPr>
        <p:spPr bwMode="auto">
          <a:xfrm>
            <a:off x="6816725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5806" name="Group 30"/>
          <p:cNvGraphicFramePr>
            <a:graphicFrameLocks noGrp="1"/>
          </p:cNvGraphicFramePr>
          <p:nvPr/>
        </p:nvGraphicFramePr>
        <p:xfrm>
          <a:off x="5870575" y="183515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30" name="Text Box 40"/>
          <p:cNvSpPr txBox="1">
            <a:spLocks noChangeArrowheads="1"/>
          </p:cNvSpPr>
          <p:nvPr/>
        </p:nvSpPr>
        <p:spPr bwMode="auto">
          <a:xfrm>
            <a:off x="7573963" y="1560513"/>
            <a:ext cx="407987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6631" name="Text Box 41"/>
          <p:cNvSpPr txBox="1">
            <a:spLocks noChangeArrowheads="1"/>
          </p:cNvSpPr>
          <p:nvPr/>
        </p:nvSpPr>
        <p:spPr bwMode="auto">
          <a:xfrm>
            <a:off x="8456613" y="15684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5818" name="Group 42"/>
          <p:cNvGraphicFramePr>
            <a:graphicFrameLocks noGrp="1"/>
          </p:cNvGraphicFramePr>
          <p:nvPr/>
        </p:nvGraphicFramePr>
        <p:xfrm>
          <a:off x="7510463" y="182880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40" name="Text Box 52"/>
          <p:cNvSpPr txBox="1">
            <a:spLocks noChangeArrowheads="1"/>
          </p:cNvSpPr>
          <p:nvPr/>
        </p:nvSpPr>
        <p:spPr bwMode="auto">
          <a:xfrm>
            <a:off x="5580063" y="3613150"/>
            <a:ext cx="1682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6641" name="Text Box 53"/>
          <p:cNvSpPr txBox="1">
            <a:spLocks noChangeArrowheads="1"/>
          </p:cNvSpPr>
          <p:nvPr/>
        </p:nvSpPr>
        <p:spPr bwMode="auto">
          <a:xfrm>
            <a:off x="5667375" y="4689475"/>
            <a:ext cx="1144588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 hit</a:t>
            </a:r>
          </a:p>
        </p:txBody>
      </p:sp>
      <p:sp>
        <p:nvSpPr>
          <p:cNvPr id="66642" name="Line 54"/>
          <p:cNvSpPr>
            <a:spLocks noChangeShapeType="1"/>
          </p:cNvSpPr>
          <p:nvPr/>
        </p:nvSpPr>
        <p:spPr bwMode="auto">
          <a:xfrm flipH="1" flipV="1">
            <a:off x="3992563" y="2125663"/>
            <a:ext cx="2625725" cy="2643187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43" name="Text Box 55"/>
          <p:cNvSpPr txBox="1">
            <a:spLocks noChangeArrowheads="1"/>
          </p:cNvSpPr>
          <p:nvPr/>
        </p:nvSpPr>
        <p:spPr bwMode="auto">
          <a:xfrm>
            <a:off x="769938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66644" name="Rectangle 56"/>
          <p:cNvSpPr>
            <a:spLocks noChangeArrowheads="1"/>
          </p:cNvSpPr>
          <p:nvPr/>
        </p:nvSpPr>
        <p:spPr bwMode="auto">
          <a:xfrm>
            <a:off x="4956175" y="59293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400">
                <a:solidFill>
                  <a:srgbClr val="000066"/>
                </a:solidFill>
              </a:rPr>
              <a:t>t (4 bits)</a:t>
            </a:r>
          </a:p>
        </p:txBody>
      </p:sp>
      <p:sp>
        <p:nvSpPr>
          <p:cNvPr id="66645" name="Text Box 1"/>
          <p:cNvSpPr txBox="1">
            <a:spLocks noChangeArrowheads="1"/>
          </p:cNvSpPr>
          <p:nvPr/>
        </p:nvSpPr>
        <p:spPr bwMode="auto">
          <a:xfrm>
            <a:off x="484188" y="-39688"/>
            <a:ext cx="82296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>
                <a:solidFill>
                  <a:srgbClr val="660033"/>
                </a:solidFill>
              </a:rPr>
              <a:t>Fully associative cache </a:t>
            </a:r>
            <a:br>
              <a:rPr lang="en-US" altLang="en-US" sz="3800" b="1">
                <a:solidFill>
                  <a:srgbClr val="660033"/>
                </a:solidFill>
              </a:rPr>
            </a:br>
            <a:r>
              <a:rPr lang="en-US" altLang="en-US" sz="3800" b="1">
                <a:solidFill>
                  <a:srgbClr val="660033"/>
                </a:solidFill>
              </a:rPr>
              <a:t>(S,E,B,m) = (1,4,1,4)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799013" y="982663"/>
            <a:ext cx="785812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635250" y="1557338"/>
            <a:ext cx="407988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517900" y="1565275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509963" y="3351213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 altLang="en-US">
                <a:solidFill>
                  <a:srgbClr val="FF0000"/>
                </a:solidFill>
                <a:latin typeface="Trebuchet MS" pitchFamily="32" charset="0"/>
              </a:rPr>
              <a:t>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graphicFrame>
        <p:nvGraphicFramePr>
          <p:cNvPr id="76806" name="Group 6"/>
          <p:cNvGraphicFramePr>
            <a:graphicFrameLocks noGrp="1"/>
          </p:cNvGraphicFramePr>
          <p:nvPr/>
        </p:nvGraphicFramePr>
        <p:xfrm>
          <a:off x="2571750" y="1827213"/>
          <a:ext cx="1562100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8812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598" name="Text Box 16"/>
          <p:cNvSpPr txBox="1">
            <a:spLocks noChangeArrowheads="1"/>
          </p:cNvSpPr>
          <p:nvPr/>
        </p:nvSpPr>
        <p:spPr bwMode="auto">
          <a:xfrm>
            <a:off x="4287838" y="156527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7599" name="Text Box 17"/>
          <p:cNvSpPr txBox="1">
            <a:spLocks noChangeArrowheads="1"/>
          </p:cNvSpPr>
          <p:nvPr/>
        </p:nvSpPr>
        <p:spPr bwMode="auto">
          <a:xfrm>
            <a:off x="5170488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6818" name="Group 18"/>
          <p:cNvGraphicFramePr>
            <a:graphicFrameLocks noGrp="1"/>
          </p:cNvGraphicFramePr>
          <p:nvPr/>
        </p:nvGraphicFramePr>
        <p:xfrm>
          <a:off x="4225925" y="1835150"/>
          <a:ext cx="1560513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0x66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08" name="Text Box 28"/>
          <p:cNvSpPr txBox="1">
            <a:spLocks noChangeArrowheads="1"/>
          </p:cNvSpPr>
          <p:nvPr/>
        </p:nvSpPr>
        <p:spPr bwMode="auto">
          <a:xfrm>
            <a:off x="5934075" y="15652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7609" name="Text Box 29"/>
          <p:cNvSpPr txBox="1">
            <a:spLocks noChangeArrowheads="1"/>
          </p:cNvSpPr>
          <p:nvPr/>
        </p:nvSpPr>
        <p:spPr bwMode="auto">
          <a:xfrm>
            <a:off x="6816725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6830" name="Group 30"/>
          <p:cNvGraphicFramePr>
            <a:graphicFrameLocks noGrp="1"/>
          </p:cNvGraphicFramePr>
          <p:nvPr/>
        </p:nvGraphicFramePr>
        <p:xfrm>
          <a:off x="5870575" y="183515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8" name="Text Box 40"/>
          <p:cNvSpPr txBox="1">
            <a:spLocks noChangeArrowheads="1"/>
          </p:cNvSpPr>
          <p:nvPr/>
        </p:nvSpPr>
        <p:spPr bwMode="auto">
          <a:xfrm>
            <a:off x="7573963" y="1560513"/>
            <a:ext cx="407987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7619" name="Text Box 41"/>
          <p:cNvSpPr txBox="1">
            <a:spLocks noChangeArrowheads="1"/>
          </p:cNvSpPr>
          <p:nvPr/>
        </p:nvSpPr>
        <p:spPr bwMode="auto">
          <a:xfrm>
            <a:off x="8456613" y="15684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6842" name="Group 42"/>
          <p:cNvGraphicFramePr>
            <a:graphicFrameLocks noGrp="1"/>
          </p:cNvGraphicFramePr>
          <p:nvPr/>
        </p:nvGraphicFramePr>
        <p:xfrm>
          <a:off x="7510463" y="182880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8" name="Text Box 52"/>
          <p:cNvSpPr txBox="1">
            <a:spLocks noChangeArrowheads="1"/>
          </p:cNvSpPr>
          <p:nvPr/>
        </p:nvSpPr>
        <p:spPr bwMode="auto">
          <a:xfrm>
            <a:off x="5580063" y="3613150"/>
            <a:ext cx="1682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629" name="Text Box 53"/>
          <p:cNvSpPr txBox="1">
            <a:spLocks noChangeArrowheads="1"/>
          </p:cNvSpPr>
          <p:nvPr/>
        </p:nvSpPr>
        <p:spPr bwMode="auto">
          <a:xfrm>
            <a:off x="5667375" y="4983163"/>
            <a:ext cx="1144588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 hit</a:t>
            </a:r>
          </a:p>
        </p:txBody>
      </p:sp>
      <p:sp>
        <p:nvSpPr>
          <p:cNvPr id="67630" name="Line 54"/>
          <p:cNvSpPr>
            <a:spLocks noChangeShapeType="1"/>
          </p:cNvSpPr>
          <p:nvPr/>
        </p:nvSpPr>
        <p:spPr bwMode="auto">
          <a:xfrm flipH="1" flipV="1">
            <a:off x="5427663" y="2181225"/>
            <a:ext cx="893762" cy="2835275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31" name="Text Box 55"/>
          <p:cNvSpPr txBox="1">
            <a:spLocks noChangeArrowheads="1"/>
          </p:cNvSpPr>
          <p:nvPr/>
        </p:nvSpPr>
        <p:spPr bwMode="auto">
          <a:xfrm>
            <a:off x="4087813" y="5902325"/>
            <a:ext cx="2398712" cy="63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Miss rate after first two cold misses =</a:t>
            </a:r>
          </a:p>
        </p:txBody>
      </p:sp>
      <p:sp>
        <p:nvSpPr>
          <p:cNvPr id="67632" name="Text Box 56"/>
          <p:cNvSpPr txBox="1">
            <a:spLocks noChangeArrowheads="1"/>
          </p:cNvSpPr>
          <p:nvPr/>
        </p:nvSpPr>
        <p:spPr bwMode="auto">
          <a:xfrm>
            <a:off x="6834188" y="6280150"/>
            <a:ext cx="166687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6857" name="Text Box 57"/>
          <p:cNvSpPr txBox="1">
            <a:spLocks noChangeArrowheads="1"/>
          </p:cNvSpPr>
          <p:nvPr/>
        </p:nvSpPr>
        <p:spPr bwMode="auto">
          <a:xfrm>
            <a:off x="6094413" y="6169025"/>
            <a:ext cx="55245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0%</a:t>
            </a:r>
          </a:p>
        </p:txBody>
      </p:sp>
      <p:sp>
        <p:nvSpPr>
          <p:cNvPr id="67634" name="Text Box 58"/>
          <p:cNvSpPr txBox="1">
            <a:spLocks noChangeArrowheads="1"/>
          </p:cNvSpPr>
          <p:nvPr/>
        </p:nvSpPr>
        <p:spPr bwMode="auto">
          <a:xfrm>
            <a:off x="769938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graphicFrame>
        <p:nvGraphicFramePr>
          <p:cNvPr id="76859" name="Group 59"/>
          <p:cNvGraphicFramePr>
            <a:graphicFrameLocks noGrp="1"/>
          </p:cNvGraphicFramePr>
          <p:nvPr/>
        </p:nvGraphicFramePr>
        <p:xfrm>
          <a:off x="973138" y="1546225"/>
          <a:ext cx="1363662" cy="5210176"/>
        </p:xfrm>
        <a:graphic>
          <a:graphicData uri="http://schemas.openxmlformats.org/drawingml/2006/table">
            <a:tbl>
              <a:tblPr/>
              <a:tblGrid>
                <a:gridCol w="1363662"/>
              </a:tblGrid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0000   0x00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0001   0x11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0010   0x22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0011   0x33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0100   0x44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0101   0x55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0110   0x66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0111   0x77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1000   0x88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1001   0x99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1010   0xAA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1011   0xBB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1100   0xCC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1101   0xDD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1110   0xEE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25636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457200" algn="l"/>
                          <a:tab pos="9144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57200" algn="l"/>
                          <a:tab pos="9144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1111   0xFF</a:t>
                      </a:r>
                    </a:p>
                  </a:txBody>
                  <a:tcPr marL="90000" marR="90000" marT="103251" marB="46801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6" name="Table 125"/>
          <p:cNvGraphicFramePr>
            <a:graphicFrameLocks noGrp="1"/>
          </p:cNvGraphicFramePr>
          <p:nvPr/>
        </p:nvGraphicFramePr>
        <p:xfrm>
          <a:off x="838200" y="1397000"/>
          <a:ext cx="1447800" cy="53643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7800"/>
              </a:tblGrid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0000   0x00</a:t>
                      </a:r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0001   0x11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0010   0x22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0011   0x33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0100   0x44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0101   0x55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0110   0x66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0111   0x77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1000   0x88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1001   0x99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1010   0xAA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1011   0xBB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1100   0xCC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1101   0xDD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1110   0xEE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1111   0xFF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67707" name="Text Box 1"/>
          <p:cNvSpPr txBox="1">
            <a:spLocks noChangeArrowheads="1"/>
          </p:cNvSpPr>
          <p:nvPr/>
        </p:nvSpPr>
        <p:spPr bwMode="auto">
          <a:xfrm>
            <a:off x="484188" y="-39688"/>
            <a:ext cx="82296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>
                <a:solidFill>
                  <a:srgbClr val="660033"/>
                </a:solidFill>
              </a:rPr>
              <a:t>Fully associative cache </a:t>
            </a:r>
            <a:br>
              <a:rPr lang="en-US" altLang="en-US" sz="3800" b="1">
                <a:solidFill>
                  <a:srgbClr val="660033"/>
                </a:solidFill>
              </a:rPr>
            </a:br>
            <a:r>
              <a:rPr lang="en-US" altLang="en-US" sz="3800" b="1">
                <a:solidFill>
                  <a:srgbClr val="660033"/>
                </a:solidFill>
              </a:rPr>
              <a:t>(S,E,B,m) = (1,4,1,4)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>
                <a:solidFill>
                  <a:srgbClr val="660033"/>
                </a:solidFill>
              </a:rPr>
              <a:t>The price of full associativity</a:t>
            </a: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1pPr>
            <a:lvl2pPr marL="733425" indent="-2762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defRPr/>
            </a:pPr>
            <a:r>
              <a:rPr lang="en-US" alt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a fully associative cache is expensive to implement.</a:t>
            </a:r>
          </a:p>
          <a:p>
            <a:pPr lvl="1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b="1" dirty="0" smtClean="0">
                <a:solidFill>
                  <a:srgbClr val="000066"/>
                </a:solidFill>
              </a:rPr>
              <a:t>No index field in the address anymore</a:t>
            </a:r>
          </a:p>
          <a:p>
            <a:pPr lvl="1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b="1" i="1" dirty="0" smtClean="0">
                <a:solidFill>
                  <a:srgbClr val="000066"/>
                </a:solidFill>
              </a:rPr>
              <a:t>Entire</a:t>
            </a:r>
            <a:r>
              <a:rPr lang="en-US" altLang="en-US" b="1" dirty="0" smtClean="0">
                <a:solidFill>
                  <a:srgbClr val="000066"/>
                </a:solidFill>
              </a:rPr>
              <a:t> address used as the tag, increasing the total cache size.</a:t>
            </a:r>
          </a:p>
          <a:p>
            <a:pPr lvl="1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b="1" dirty="0" smtClean="0">
                <a:solidFill>
                  <a:srgbClr val="000066"/>
                </a:solidFill>
              </a:rPr>
              <a:t>Data could be anywhere in the cache, so we must check the tag of </a:t>
            </a:r>
            <a:r>
              <a:rPr lang="en-US" altLang="en-US" b="1" i="1" dirty="0" smtClean="0">
                <a:solidFill>
                  <a:srgbClr val="000066"/>
                </a:solidFill>
              </a:rPr>
              <a:t>every</a:t>
            </a:r>
            <a:r>
              <a:rPr lang="en-US" altLang="en-US" b="1" dirty="0" smtClean="0">
                <a:solidFill>
                  <a:srgbClr val="000066"/>
                </a:solidFill>
              </a:rPr>
              <a:t> cache block. That’s a lot of comparators!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28688" y="2908300"/>
            <a:ext cx="7321550" cy="3654425"/>
            <a:chOff x="585" y="1832"/>
            <a:chExt cx="4612" cy="2302"/>
          </a:xfrm>
        </p:grpSpPr>
        <p:sp>
          <p:nvSpPr>
            <p:cNvPr id="68613" name="Text Box 4"/>
            <p:cNvSpPr txBox="1">
              <a:spLocks noChangeArrowheads="1"/>
            </p:cNvSpPr>
            <p:nvPr/>
          </p:nvSpPr>
          <p:spPr bwMode="auto">
            <a:xfrm>
              <a:off x="2023" y="2025"/>
              <a:ext cx="237" cy="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400">
                  <a:solidFill>
                    <a:srgbClr val="000066"/>
                  </a:solidFill>
                  <a:latin typeface="Trebuchet MS" pitchFamily="32" charset="0"/>
                </a:rPr>
                <a:t>...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400">
                  <a:solidFill>
                    <a:srgbClr val="000066"/>
                  </a:solidFill>
                  <a:latin typeface="Trebuchet MS" pitchFamily="32" charset="0"/>
                </a:rPr>
                <a:t>...</a:t>
              </a:r>
            </a:p>
            <a:p>
              <a:pPr>
                <a:lnSpc>
                  <a:spcPct val="100000"/>
                </a:lnSpc>
                <a:spcBef>
                  <a:spcPts val="138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400">
                  <a:solidFill>
                    <a:srgbClr val="000066"/>
                  </a:solidFill>
                  <a:latin typeface="Trebuchet MS" pitchFamily="32" charset="0"/>
                </a:rPr>
                <a:t>...</a:t>
              </a:r>
            </a:p>
          </p:txBody>
        </p:sp>
        <p:sp>
          <p:nvSpPr>
            <p:cNvPr id="68614" name="Text Box 5"/>
            <p:cNvSpPr txBox="1">
              <a:spLocks noChangeArrowheads="1"/>
            </p:cNvSpPr>
            <p:nvPr/>
          </p:nvSpPr>
          <p:spPr bwMode="auto">
            <a:xfrm>
              <a:off x="1918" y="1832"/>
              <a:ext cx="387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400">
                  <a:solidFill>
                    <a:srgbClr val="000066"/>
                  </a:solidFill>
                  <a:latin typeface="Trebuchet MS" pitchFamily="32" charset="0"/>
                </a:rPr>
                <a:t>Index</a:t>
              </a:r>
            </a:p>
          </p:txBody>
        </p:sp>
        <p:sp>
          <p:nvSpPr>
            <p:cNvPr id="68615" name="Rectangle 6"/>
            <p:cNvSpPr>
              <a:spLocks noChangeArrowheads="1"/>
            </p:cNvSpPr>
            <p:nvPr/>
          </p:nvSpPr>
          <p:spPr bwMode="auto">
            <a:xfrm>
              <a:off x="2619" y="2028"/>
              <a:ext cx="954" cy="138"/>
            </a:xfrm>
            <a:prstGeom prst="rect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16" name="Rectangle 7"/>
            <p:cNvSpPr>
              <a:spLocks noChangeArrowheads="1"/>
            </p:cNvSpPr>
            <p:nvPr/>
          </p:nvSpPr>
          <p:spPr bwMode="auto">
            <a:xfrm>
              <a:off x="2619" y="2172"/>
              <a:ext cx="954" cy="138"/>
            </a:xfrm>
            <a:prstGeom prst="rect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17" name="Rectangle 8"/>
            <p:cNvSpPr>
              <a:spLocks noChangeArrowheads="1"/>
            </p:cNvSpPr>
            <p:nvPr/>
          </p:nvSpPr>
          <p:spPr bwMode="auto">
            <a:xfrm>
              <a:off x="2619" y="2316"/>
              <a:ext cx="954" cy="138"/>
            </a:xfrm>
            <a:prstGeom prst="rect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18" name="Text Box 9"/>
            <p:cNvSpPr txBox="1">
              <a:spLocks noChangeArrowheads="1"/>
            </p:cNvSpPr>
            <p:nvPr/>
          </p:nvSpPr>
          <p:spPr bwMode="auto">
            <a:xfrm>
              <a:off x="2747" y="1832"/>
              <a:ext cx="728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400">
                  <a:solidFill>
                    <a:srgbClr val="000066"/>
                  </a:solidFill>
                  <a:latin typeface="Trebuchet MS" pitchFamily="32" charset="0"/>
                </a:rPr>
                <a:t>Tag (32 bits)</a:t>
              </a:r>
            </a:p>
          </p:txBody>
        </p:sp>
        <p:sp>
          <p:nvSpPr>
            <p:cNvPr id="68619" name="Text Box 10"/>
            <p:cNvSpPr txBox="1">
              <a:spLocks noChangeArrowheads="1"/>
            </p:cNvSpPr>
            <p:nvPr/>
          </p:nvSpPr>
          <p:spPr bwMode="auto">
            <a:xfrm>
              <a:off x="3874" y="1832"/>
              <a:ext cx="343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400">
                  <a:solidFill>
                    <a:srgbClr val="000066"/>
                  </a:solidFill>
                  <a:latin typeface="Trebuchet MS" pitchFamily="32" charset="0"/>
                </a:rPr>
                <a:t>Data</a:t>
              </a:r>
            </a:p>
          </p:txBody>
        </p:sp>
        <p:sp>
          <p:nvSpPr>
            <p:cNvPr id="68620" name="Rectangle 11"/>
            <p:cNvSpPr>
              <a:spLocks noChangeArrowheads="1"/>
            </p:cNvSpPr>
            <p:nvPr/>
          </p:nvSpPr>
          <p:spPr bwMode="auto">
            <a:xfrm>
              <a:off x="2331" y="2028"/>
              <a:ext cx="282" cy="138"/>
            </a:xfrm>
            <a:prstGeom prst="rect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21" name="Rectangle 12"/>
            <p:cNvSpPr>
              <a:spLocks noChangeArrowheads="1"/>
            </p:cNvSpPr>
            <p:nvPr/>
          </p:nvSpPr>
          <p:spPr bwMode="auto">
            <a:xfrm>
              <a:off x="2331" y="2172"/>
              <a:ext cx="282" cy="138"/>
            </a:xfrm>
            <a:prstGeom prst="rect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22" name="Rectangle 13"/>
            <p:cNvSpPr>
              <a:spLocks noChangeArrowheads="1"/>
            </p:cNvSpPr>
            <p:nvPr/>
          </p:nvSpPr>
          <p:spPr bwMode="auto">
            <a:xfrm>
              <a:off x="2331" y="2316"/>
              <a:ext cx="282" cy="138"/>
            </a:xfrm>
            <a:prstGeom prst="rect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23" name="Text Box 14"/>
            <p:cNvSpPr txBox="1">
              <a:spLocks noChangeArrowheads="1"/>
            </p:cNvSpPr>
            <p:nvPr/>
          </p:nvSpPr>
          <p:spPr bwMode="auto">
            <a:xfrm>
              <a:off x="2307" y="1832"/>
              <a:ext cx="389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400">
                  <a:solidFill>
                    <a:srgbClr val="000066"/>
                  </a:solidFill>
                  <a:latin typeface="Trebuchet MS" pitchFamily="32" charset="0"/>
                </a:rPr>
                <a:t>Valid </a:t>
              </a:r>
            </a:p>
          </p:txBody>
        </p:sp>
        <p:sp>
          <p:nvSpPr>
            <p:cNvPr id="68624" name="Text Box 15"/>
            <p:cNvSpPr txBox="1">
              <a:spLocks noChangeArrowheads="1"/>
            </p:cNvSpPr>
            <p:nvPr/>
          </p:nvSpPr>
          <p:spPr bwMode="auto">
            <a:xfrm>
              <a:off x="585" y="1881"/>
              <a:ext cx="949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400">
                  <a:solidFill>
                    <a:srgbClr val="000066"/>
                  </a:solidFill>
                  <a:latin typeface="Trebuchet MS" pitchFamily="32" charset="0"/>
                </a:rPr>
                <a:t>Address (32 bits)</a:t>
              </a:r>
            </a:p>
          </p:txBody>
        </p:sp>
        <p:sp>
          <p:nvSpPr>
            <p:cNvPr id="68625" name="Line 16"/>
            <p:cNvSpPr>
              <a:spLocks noChangeShapeType="1"/>
            </p:cNvSpPr>
            <p:nvPr/>
          </p:nvSpPr>
          <p:spPr bwMode="auto">
            <a:xfrm>
              <a:off x="1083" y="2220"/>
              <a:ext cx="0" cy="66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17"/>
            <p:cNvSpPr>
              <a:spLocks noChangeShapeType="1"/>
            </p:cNvSpPr>
            <p:nvPr/>
          </p:nvSpPr>
          <p:spPr bwMode="auto">
            <a:xfrm>
              <a:off x="1083" y="2892"/>
              <a:ext cx="2154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Line 18"/>
            <p:cNvSpPr>
              <a:spLocks noChangeShapeType="1"/>
            </p:cNvSpPr>
            <p:nvPr/>
          </p:nvSpPr>
          <p:spPr bwMode="auto">
            <a:xfrm>
              <a:off x="3388" y="2076"/>
              <a:ext cx="0" cy="714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244" y="2796"/>
              <a:ext cx="282" cy="234"/>
              <a:chOff x="3244" y="2796"/>
              <a:chExt cx="282" cy="234"/>
            </a:xfrm>
          </p:grpSpPr>
          <p:sp>
            <p:nvSpPr>
              <p:cNvPr id="68670" name="Text Box 20"/>
              <p:cNvSpPr txBox="1">
                <a:spLocks noChangeArrowheads="1"/>
              </p:cNvSpPr>
              <p:nvPr/>
            </p:nvSpPr>
            <p:spPr bwMode="auto">
              <a:xfrm>
                <a:off x="3300" y="2811"/>
                <a:ext cx="179" cy="1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100000"/>
                  </a:lnSpc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altLang="en-US" sz="1400" b="1">
                    <a:solidFill>
                      <a:srgbClr val="000066"/>
                    </a:solidFill>
                    <a:latin typeface="Trebuchet MS" pitchFamily="32" charset="0"/>
                  </a:rPr>
                  <a:t>=</a:t>
                </a:r>
              </a:p>
            </p:txBody>
          </p:sp>
          <p:sp>
            <p:nvSpPr>
              <p:cNvPr id="68671" name="Oval 21"/>
              <p:cNvSpPr>
                <a:spLocks noChangeArrowheads="1"/>
              </p:cNvSpPr>
              <p:nvPr/>
            </p:nvSpPr>
            <p:spPr bwMode="auto">
              <a:xfrm>
                <a:off x="3244" y="2796"/>
                <a:ext cx="282" cy="234"/>
              </a:xfrm>
              <a:prstGeom prst="ellipse">
                <a:avLst/>
              </a:prstGeom>
              <a:noFill/>
              <a:ln w="25560" cap="sq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68629" name="Line 22"/>
            <p:cNvSpPr>
              <a:spLocks noChangeShapeType="1"/>
            </p:cNvSpPr>
            <p:nvPr/>
          </p:nvSpPr>
          <p:spPr bwMode="auto">
            <a:xfrm>
              <a:off x="2571" y="2076"/>
              <a:ext cx="0" cy="105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23"/>
            <p:cNvSpPr>
              <a:spLocks noChangeShapeType="1"/>
            </p:cNvSpPr>
            <p:nvPr/>
          </p:nvSpPr>
          <p:spPr bwMode="auto">
            <a:xfrm>
              <a:off x="2571" y="3132"/>
              <a:ext cx="1146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24"/>
            <p:cNvSpPr>
              <a:spLocks noChangeShapeType="1"/>
            </p:cNvSpPr>
            <p:nvPr/>
          </p:nvSpPr>
          <p:spPr bwMode="auto">
            <a:xfrm>
              <a:off x="3532" y="2892"/>
              <a:ext cx="186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AutoShape 25"/>
            <p:cNvSpPr>
              <a:spLocks noChangeArrowheads="1"/>
            </p:cNvSpPr>
            <p:nvPr/>
          </p:nvSpPr>
          <p:spPr bwMode="auto">
            <a:xfrm>
              <a:off x="3724" y="2844"/>
              <a:ext cx="378" cy="330"/>
            </a:xfrm>
            <a:prstGeom prst="flowChartDelay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33" name="Line 26"/>
            <p:cNvSpPr>
              <a:spLocks noChangeShapeType="1"/>
            </p:cNvSpPr>
            <p:nvPr/>
          </p:nvSpPr>
          <p:spPr bwMode="auto">
            <a:xfrm>
              <a:off x="4252" y="3420"/>
              <a:ext cx="234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Text Box 27"/>
            <p:cNvSpPr txBox="1">
              <a:spLocks noChangeArrowheads="1"/>
            </p:cNvSpPr>
            <p:nvPr/>
          </p:nvSpPr>
          <p:spPr bwMode="auto">
            <a:xfrm>
              <a:off x="4934" y="3321"/>
              <a:ext cx="263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400">
                  <a:solidFill>
                    <a:srgbClr val="000066"/>
                  </a:solidFill>
                  <a:latin typeface="Trebuchet MS" pitchFamily="32" charset="0"/>
                </a:rPr>
                <a:t>Hit</a:t>
              </a:r>
            </a:p>
          </p:txBody>
        </p:sp>
        <p:sp>
          <p:nvSpPr>
            <p:cNvPr id="68635" name="Line 28"/>
            <p:cNvSpPr>
              <a:spLocks noChangeShapeType="1"/>
            </p:cNvSpPr>
            <p:nvPr/>
          </p:nvSpPr>
          <p:spPr bwMode="auto">
            <a:xfrm flipV="1">
              <a:off x="987" y="2406"/>
              <a:ext cx="186" cy="54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Text Box 29"/>
            <p:cNvSpPr txBox="1">
              <a:spLocks noChangeArrowheads="1"/>
            </p:cNvSpPr>
            <p:nvPr/>
          </p:nvSpPr>
          <p:spPr bwMode="auto">
            <a:xfrm>
              <a:off x="833" y="2264"/>
              <a:ext cx="263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400">
                  <a:solidFill>
                    <a:srgbClr val="000066"/>
                  </a:solidFill>
                  <a:latin typeface="Trebuchet MS" pitchFamily="32" charset="0"/>
                </a:rPr>
                <a:t> 32</a:t>
              </a:r>
            </a:p>
          </p:txBody>
        </p:sp>
        <p:sp>
          <p:nvSpPr>
            <p:cNvPr id="68637" name="Text Box 30"/>
            <p:cNvSpPr txBox="1">
              <a:spLocks noChangeArrowheads="1"/>
            </p:cNvSpPr>
            <p:nvPr/>
          </p:nvSpPr>
          <p:spPr bwMode="auto">
            <a:xfrm>
              <a:off x="810" y="2505"/>
              <a:ext cx="278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400">
                  <a:solidFill>
                    <a:srgbClr val="000066"/>
                  </a:solidFill>
                  <a:latin typeface="Trebuchet MS" pitchFamily="32" charset="0"/>
                </a:rPr>
                <a:t>Tag</a:t>
              </a: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956" y="3276"/>
              <a:ext cx="282" cy="234"/>
              <a:chOff x="2956" y="3276"/>
              <a:chExt cx="282" cy="234"/>
            </a:xfrm>
          </p:grpSpPr>
          <p:sp>
            <p:nvSpPr>
              <p:cNvPr id="68668" name="Text Box 32"/>
              <p:cNvSpPr txBox="1">
                <a:spLocks noChangeArrowheads="1"/>
              </p:cNvSpPr>
              <p:nvPr/>
            </p:nvSpPr>
            <p:spPr bwMode="auto">
              <a:xfrm>
                <a:off x="3014" y="3292"/>
                <a:ext cx="179" cy="1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100000"/>
                  </a:lnSpc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altLang="en-US" sz="1400" b="1">
                    <a:solidFill>
                      <a:srgbClr val="000066"/>
                    </a:solidFill>
                    <a:latin typeface="Trebuchet MS" pitchFamily="32" charset="0"/>
                  </a:rPr>
                  <a:t>=</a:t>
                </a:r>
              </a:p>
            </p:txBody>
          </p:sp>
          <p:sp>
            <p:nvSpPr>
              <p:cNvPr id="68669" name="Oval 33"/>
              <p:cNvSpPr>
                <a:spLocks noChangeArrowheads="1"/>
              </p:cNvSpPr>
              <p:nvPr/>
            </p:nvSpPr>
            <p:spPr bwMode="auto">
              <a:xfrm>
                <a:off x="2956" y="3276"/>
                <a:ext cx="282" cy="234"/>
              </a:xfrm>
              <a:prstGeom prst="ellipse">
                <a:avLst/>
              </a:prstGeom>
              <a:noFill/>
              <a:ln w="25560" cap="sq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68639" name="Line 34"/>
            <p:cNvSpPr>
              <a:spLocks noChangeShapeType="1"/>
            </p:cNvSpPr>
            <p:nvPr/>
          </p:nvSpPr>
          <p:spPr bwMode="auto">
            <a:xfrm>
              <a:off x="2475" y="3612"/>
              <a:ext cx="1242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Line 35"/>
            <p:cNvSpPr>
              <a:spLocks noChangeShapeType="1"/>
            </p:cNvSpPr>
            <p:nvPr/>
          </p:nvSpPr>
          <p:spPr bwMode="auto">
            <a:xfrm>
              <a:off x="3244" y="3372"/>
              <a:ext cx="474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AutoShape 36"/>
            <p:cNvSpPr>
              <a:spLocks noChangeArrowheads="1"/>
            </p:cNvSpPr>
            <p:nvPr/>
          </p:nvSpPr>
          <p:spPr bwMode="auto">
            <a:xfrm>
              <a:off x="3724" y="3324"/>
              <a:ext cx="378" cy="330"/>
            </a:xfrm>
            <a:prstGeom prst="flowChartDelay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42" name="Line 37"/>
            <p:cNvSpPr>
              <a:spLocks noChangeShapeType="1"/>
            </p:cNvSpPr>
            <p:nvPr/>
          </p:nvSpPr>
          <p:spPr bwMode="auto">
            <a:xfrm>
              <a:off x="4108" y="3516"/>
              <a:ext cx="378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3" name="Line 38"/>
            <p:cNvSpPr>
              <a:spLocks noChangeShapeType="1"/>
            </p:cNvSpPr>
            <p:nvPr/>
          </p:nvSpPr>
          <p:spPr bwMode="auto">
            <a:xfrm>
              <a:off x="3100" y="2220"/>
              <a:ext cx="0" cy="105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Line 39"/>
            <p:cNvSpPr>
              <a:spLocks noChangeShapeType="1"/>
            </p:cNvSpPr>
            <p:nvPr/>
          </p:nvSpPr>
          <p:spPr bwMode="auto">
            <a:xfrm>
              <a:off x="2475" y="2220"/>
              <a:ext cx="0" cy="138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5" name="Line 40"/>
            <p:cNvSpPr>
              <a:spLocks noChangeShapeType="1"/>
            </p:cNvSpPr>
            <p:nvPr/>
          </p:nvSpPr>
          <p:spPr bwMode="auto">
            <a:xfrm>
              <a:off x="1083" y="3372"/>
              <a:ext cx="1866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Line 41"/>
            <p:cNvSpPr>
              <a:spLocks noChangeShapeType="1"/>
            </p:cNvSpPr>
            <p:nvPr/>
          </p:nvSpPr>
          <p:spPr bwMode="auto">
            <a:xfrm>
              <a:off x="1083" y="2892"/>
              <a:ext cx="0" cy="474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2668" y="3756"/>
              <a:ext cx="282" cy="234"/>
              <a:chOff x="2668" y="3756"/>
              <a:chExt cx="282" cy="234"/>
            </a:xfrm>
          </p:grpSpPr>
          <p:sp>
            <p:nvSpPr>
              <p:cNvPr id="68666" name="Text Box 43"/>
              <p:cNvSpPr txBox="1">
                <a:spLocks noChangeArrowheads="1"/>
              </p:cNvSpPr>
              <p:nvPr/>
            </p:nvSpPr>
            <p:spPr bwMode="auto">
              <a:xfrm>
                <a:off x="2726" y="3772"/>
                <a:ext cx="179" cy="1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100000"/>
                  </a:lnSpc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altLang="en-US" sz="1400" b="1">
                    <a:solidFill>
                      <a:srgbClr val="000066"/>
                    </a:solidFill>
                    <a:latin typeface="Trebuchet MS" pitchFamily="32" charset="0"/>
                  </a:rPr>
                  <a:t>=</a:t>
                </a:r>
              </a:p>
            </p:txBody>
          </p:sp>
          <p:sp>
            <p:nvSpPr>
              <p:cNvPr id="68667" name="Oval 44"/>
              <p:cNvSpPr>
                <a:spLocks noChangeArrowheads="1"/>
              </p:cNvSpPr>
              <p:nvPr/>
            </p:nvSpPr>
            <p:spPr bwMode="auto">
              <a:xfrm>
                <a:off x="2668" y="3756"/>
                <a:ext cx="282" cy="234"/>
              </a:xfrm>
              <a:prstGeom prst="ellipse">
                <a:avLst/>
              </a:prstGeom>
              <a:noFill/>
              <a:ln w="25560" cap="sq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68648" name="Line 45"/>
            <p:cNvSpPr>
              <a:spLocks noChangeShapeType="1"/>
            </p:cNvSpPr>
            <p:nvPr/>
          </p:nvSpPr>
          <p:spPr bwMode="auto">
            <a:xfrm>
              <a:off x="2379" y="4092"/>
              <a:ext cx="1338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Line 46"/>
            <p:cNvSpPr>
              <a:spLocks noChangeShapeType="1"/>
            </p:cNvSpPr>
            <p:nvPr/>
          </p:nvSpPr>
          <p:spPr bwMode="auto">
            <a:xfrm>
              <a:off x="2956" y="3852"/>
              <a:ext cx="762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AutoShape 47"/>
            <p:cNvSpPr>
              <a:spLocks noChangeArrowheads="1"/>
            </p:cNvSpPr>
            <p:nvPr/>
          </p:nvSpPr>
          <p:spPr bwMode="auto">
            <a:xfrm>
              <a:off x="3724" y="3804"/>
              <a:ext cx="378" cy="330"/>
            </a:xfrm>
            <a:prstGeom prst="flowChartDelay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51" name="Line 48"/>
            <p:cNvSpPr>
              <a:spLocks noChangeShapeType="1"/>
            </p:cNvSpPr>
            <p:nvPr/>
          </p:nvSpPr>
          <p:spPr bwMode="auto">
            <a:xfrm>
              <a:off x="4108" y="3996"/>
              <a:ext cx="138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Line 49"/>
            <p:cNvSpPr>
              <a:spLocks noChangeShapeType="1"/>
            </p:cNvSpPr>
            <p:nvPr/>
          </p:nvSpPr>
          <p:spPr bwMode="auto">
            <a:xfrm>
              <a:off x="2812" y="2364"/>
              <a:ext cx="0" cy="138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3" name="Line 50"/>
            <p:cNvSpPr>
              <a:spLocks noChangeShapeType="1"/>
            </p:cNvSpPr>
            <p:nvPr/>
          </p:nvSpPr>
          <p:spPr bwMode="auto">
            <a:xfrm>
              <a:off x="2379" y="2364"/>
              <a:ext cx="0" cy="1722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Line 51"/>
            <p:cNvSpPr>
              <a:spLocks noChangeShapeType="1"/>
            </p:cNvSpPr>
            <p:nvPr/>
          </p:nvSpPr>
          <p:spPr bwMode="auto">
            <a:xfrm>
              <a:off x="1083" y="3852"/>
              <a:ext cx="1578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Line 52"/>
            <p:cNvSpPr>
              <a:spLocks noChangeShapeType="1"/>
            </p:cNvSpPr>
            <p:nvPr/>
          </p:nvSpPr>
          <p:spPr bwMode="auto">
            <a:xfrm>
              <a:off x="1083" y="3372"/>
              <a:ext cx="0" cy="474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AutoShape 53"/>
            <p:cNvSpPr>
              <a:spLocks noChangeArrowheads="1"/>
            </p:cNvSpPr>
            <p:nvPr/>
          </p:nvSpPr>
          <p:spPr bwMode="auto">
            <a:xfrm flipH="1">
              <a:off x="4442" y="3324"/>
              <a:ext cx="474" cy="378"/>
            </a:xfrm>
            <a:prstGeom prst="moon">
              <a:avLst>
                <a:gd name="adj" fmla="val 84375"/>
              </a:avLst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57" name="Line 54"/>
            <p:cNvSpPr>
              <a:spLocks noChangeShapeType="1"/>
            </p:cNvSpPr>
            <p:nvPr/>
          </p:nvSpPr>
          <p:spPr bwMode="auto">
            <a:xfrm>
              <a:off x="4252" y="3612"/>
              <a:ext cx="234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8" name="Line 55"/>
            <p:cNvSpPr>
              <a:spLocks noChangeShapeType="1"/>
            </p:cNvSpPr>
            <p:nvPr/>
          </p:nvSpPr>
          <p:spPr bwMode="auto">
            <a:xfrm>
              <a:off x="4252" y="3036"/>
              <a:ext cx="0" cy="378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56"/>
            <p:cNvSpPr>
              <a:spLocks noChangeShapeType="1"/>
            </p:cNvSpPr>
            <p:nvPr/>
          </p:nvSpPr>
          <p:spPr bwMode="auto">
            <a:xfrm>
              <a:off x="4108" y="3036"/>
              <a:ext cx="138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7"/>
            <p:cNvSpPr>
              <a:spLocks noChangeShapeType="1"/>
            </p:cNvSpPr>
            <p:nvPr/>
          </p:nvSpPr>
          <p:spPr bwMode="auto">
            <a:xfrm>
              <a:off x="4252" y="3612"/>
              <a:ext cx="0" cy="378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Line 58"/>
            <p:cNvSpPr>
              <a:spLocks noChangeShapeType="1"/>
            </p:cNvSpPr>
            <p:nvPr/>
          </p:nvSpPr>
          <p:spPr bwMode="auto">
            <a:xfrm>
              <a:off x="4924" y="3516"/>
              <a:ext cx="234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Rectangle 59"/>
            <p:cNvSpPr>
              <a:spLocks noChangeArrowheads="1"/>
            </p:cNvSpPr>
            <p:nvPr/>
          </p:nvSpPr>
          <p:spPr bwMode="auto">
            <a:xfrm>
              <a:off x="603" y="2076"/>
              <a:ext cx="954" cy="138"/>
            </a:xfrm>
            <a:prstGeom prst="rect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63" name="Rectangle 60"/>
            <p:cNvSpPr>
              <a:spLocks noChangeArrowheads="1"/>
            </p:cNvSpPr>
            <p:nvPr/>
          </p:nvSpPr>
          <p:spPr bwMode="auto">
            <a:xfrm>
              <a:off x="3580" y="2028"/>
              <a:ext cx="954" cy="138"/>
            </a:xfrm>
            <a:prstGeom prst="rect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64" name="Rectangle 61"/>
            <p:cNvSpPr>
              <a:spLocks noChangeArrowheads="1"/>
            </p:cNvSpPr>
            <p:nvPr/>
          </p:nvSpPr>
          <p:spPr bwMode="auto">
            <a:xfrm>
              <a:off x="3580" y="2172"/>
              <a:ext cx="954" cy="138"/>
            </a:xfrm>
            <a:prstGeom prst="rect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8665" name="Rectangle 62"/>
            <p:cNvSpPr>
              <a:spLocks noChangeArrowheads="1"/>
            </p:cNvSpPr>
            <p:nvPr/>
          </p:nvSpPr>
          <p:spPr bwMode="auto">
            <a:xfrm>
              <a:off x="3580" y="2316"/>
              <a:ext cx="954" cy="138"/>
            </a:xfrm>
            <a:prstGeom prst="rect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Cache design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l" eaLnBrk="1" hangingPunct="1">
              <a:spcBef>
                <a:spcPts val="563"/>
              </a:spcBef>
              <a:buClr>
                <a:srgbClr val="660033"/>
              </a:buClr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 far</a:t>
            </a:r>
            <a:endParaRPr lang="en-US" altLang="en-US" dirty="0" smtClean="0">
              <a:solidFill>
                <a:srgbClr val="000066"/>
              </a:solidFill>
            </a:endParaRPr>
          </a:p>
          <a:p>
            <a:pPr lvl="1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smtClean="0">
                <a:solidFill>
                  <a:srgbClr val="000066"/>
                </a:solidFill>
              </a:rPr>
              <a:t>C = Size</a:t>
            </a:r>
          </a:p>
          <a:p>
            <a:pPr lvl="1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smtClean="0">
                <a:solidFill>
                  <a:srgbClr val="000066"/>
                </a:solidFill>
              </a:rPr>
              <a:t>S = Number of sets</a:t>
            </a:r>
            <a:endParaRPr lang="en-US" altLang="en-US" dirty="0" smtClean="0">
              <a:solidFill>
                <a:srgbClr val="000066"/>
              </a:solidFill>
            </a:endParaRPr>
          </a:p>
          <a:p>
            <a:pPr lvl="1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smtClean="0">
                <a:solidFill>
                  <a:srgbClr val="000066"/>
                </a:solidFill>
              </a:rPr>
              <a:t>E = Number of lines per set (associativity)</a:t>
            </a:r>
          </a:p>
          <a:p>
            <a:pPr lvl="1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smtClean="0">
                <a:solidFill>
                  <a:srgbClr val="000066"/>
                </a:solidFill>
              </a:rPr>
              <a:t>B = Block size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Replacement 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Algorithm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Write Policy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of Caches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Replacement algorithms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empty block in the correct set may be used for storing data.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there are no empty blocks, the cache will attempt to replace one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LRU (least recently used)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Assuming a block hasn’t been used in a while, it won’t be needed again anytime soon.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Others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First in first out (FIFO)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99"/>
                </a:solidFill>
              </a:rPr>
              <a:t>replace block that has been in cache longest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Least frequently used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99"/>
                </a:solidFill>
              </a:rPr>
              <a:t>replace block which has had fewest hits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Random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LRU example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923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Assume a fully-associative cache with two blocks, which of the following memory references miss in the cache.  </a:t>
            </a:r>
          </a:p>
          <a:p>
            <a:pPr marL="735013" lvl="1" indent="-239713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solidFill>
                  <a:srgbClr val="000066"/>
                </a:solidFill>
              </a:rPr>
              <a:t>assume distinct addresses go to distinct blocks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6303963" y="2420938"/>
            <a:ext cx="1038225" cy="334962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264150" y="2420938"/>
            <a:ext cx="1039813" cy="334962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7620000" y="2420938"/>
            <a:ext cx="554038" cy="334962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7567613" y="2017713"/>
            <a:ext cx="56197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LRU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5886450" y="2017713"/>
            <a:ext cx="595313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Tags</a:t>
            </a: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6303963" y="2959100"/>
            <a:ext cx="1038225" cy="334963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264150" y="2959100"/>
            <a:ext cx="1039813" cy="334963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7620000" y="2959100"/>
            <a:ext cx="554038" cy="334963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6303963" y="3429000"/>
            <a:ext cx="1038225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5264150" y="3429000"/>
            <a:ext cx="1039813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7620000" y="3429000"/>
            <a:ext cx="554038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6303963" y="3967163"/>
            <a:ext cx="1038225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5264150" y="3967163"/>
            <a:ext cx="1039813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7620000" y="3967163"/>
            <a:ext cx="554038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6303963" y="4437063"/>
            <a:ext cx="1038225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5264150" y="4437063"/>
            <a:ext cx="1039813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19"/>
          <p:cNvSpPr>
            <a:spLocks noChangeArrowheads="1"/>
          </p:cNvSpPr>
          <p:nvPr/>
        </p:nvSpPr>
        <p:spPr bwMode="auto">
          <a:xfrm>
            <a:off x="7620000" y="4437063"/>
            <a:ext cx="554038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0"/>
          <p:cNvSpPr>
            <a:spLocks noChangeArrowheads="1"/>
          </p:cNvSpPr>
          <p:nvPr/>
        </p:nvSpPr>
        <p:spPr bwMode="auto">
          <a:xfrm>
            <a:off x="6303963" y="4975225"/>
            <a:ext cx="1038225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Rectangle 21"/>
          <p:cNvSpPr>
            <a:spLocks noChangeArrowheads="1"/>
          </p:cNvSpPr>
          <p:nvPr/>
        </p:nvSpPr>
        <p:spPr bwMode="auto">
          <a:xfrm>
            <a:off x="5264150" y="4975225"/>
            <a:ext cx="1039813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2"/>
          <p:cNvSpPr>
            <a:spLocks noChangeArrowheads="1"/>
          </p:cNvSpPr>
          <p:nvPr/>
        </p:nvSpPr>
        <p:spPr bwMode="auto">
          <a:xfrm>
            <a:off x="7620000" y="4975225"/>
            <a:ext cx="554038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3"/>
          <p:cNvSpPr>
            <a:spLocks noChangeArrowheads="1"/>
          </p:cNvSpPr>
          <p:nvPr/>
        </p:nvSpPr>
        <p:spPr bwMode="auto">
          <a:xfrm>
            <a:off x="6303963" y="5446713"/>
            <a:ext cx="1038225" cy="334962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4"/>
          <p:cNvSpPr>
            <a:spLocks noChangeArrowheads="1"/>
          </p:cNvSpPr>
          <p:nvPr/>
        </p:nvSpPr>
        <p:spPr bwMode="auto">
          <a:xfrm>
            <a:off x="5264150" y="5446713"/>
            <a:ext cx="1039813" cy="334962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5"/>
          <p:cNvSpPr>
            <a:spLocks noChangeArrowheads="1"/>
          </p:cNvSpPr>
          <p:nvPr/>
        </p:nvSpPr>
        <p:spPr bwMode="auto">
          <a:xfrm>
            <a:off x="7620000" y="5446713"/>
            <a:ext cx="554038" cy="334962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6"/>
          <p:cNvSpPr>
            <a:spLocks noChangeArrowheads="1"/>
          </p:cNvSpPr>
          <p:nvPr/>
        </p:nvSpPr>
        <p:spPr bwMode="auto">
          <a:xfrm>
            <a:off x="6303963" y="5983288"/>
            <a:ext cx="1038225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7"/>
          <p:cNvSpPr>
            <a:spLocks noChangeArrowheads="1"/>
          </p:cNvSpPr>
          <p:nvPr/>
        </p:nvSpPr>
        <p:spPr bwMode="auto">
          <a:xfrm>
            <a:off x="5264150" y="5983288"/>
            <a:ext cx="1039813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8"/>
          <p:cNvSpPr>
            <a:spLocks noChangeArrowheads="1"/>
          </p:cNvSpPr>
          <p:nvPr/>
        </p:nvSpPr>
        <p:spPr bwMode="auto">
          <a:xfrm>
            <a:off x="7620000" y="5983288"/>
            <a:ext cx="554038" cy="336550"/>
          </a:xfrm>
          <a:prstGeom prst="rect">
            <a:avLst/>
          </a:prstGeom>
          <a:noFill/>
          <a:ln w="2844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Text Box 29"/>
          <p:cNvSpPr txBox="1">
            <a:spLocks noChangeArrowheads="1"/>
          </p:cNvSpPr>
          <p:nvPr/>
        </p:nvSpPr>
        <p:spPr bwMode="auto">
          <a:xfrm>
            <a:off x="4137025" y="2622550"/>
            <a:ext cx="29845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A</a:t>
            </a:r>
          </a:p>
        </p:txBody>
      </p:sp>
      <p:sp>
        <p:nvSpPr>
          <p:cNvPr id="15391" name="Text Box 30"/>
          <p:cNvSpPr txBox="1">
            <a:spLocks noChangeArrowheads="1"/>
          </p:cNvSpPr>
          <p:nvPr/>
        </p:nvSpPr>
        <p:spPr bwMode="auto">
          <a:xfrm>
            <a:off x="4135438" y="3160713"/>
            <a:ext cx="293687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B</a:t>
            </a:r>
          </a:p>
        </p:txBody>
      </p:sp>
      <p:sp>
        <p:nvSpPr>
          <p:cNvPr id="15392" name="Text Box 31"/>
          <p:cNvSpPr txBox="1">
            <a:spLocks noChangeArrowheads="1"/>
          </p:cNvSpPr>
          <p:nvPr/>
        </p:nvSpPr>
        <p:spPr bwMode="auto">
          <a:xfrm>
            <a:off x="4137025" y="3630613"/>
            <a:ext cx="2984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A</a:t>
            </a:r>
          </a:p>
        </p:txBody>
      </p:sp>
      <p:sp>
        <p:nvSpPr>
          <p:cNvPr id="15393" name="Text Box 32"/>
          <p:cNvSpPr txBox="1">
            <a:spLocks noChangeArrowheads="1"/>
          </p:cNvSpPr>
          <p:nvPr/>
        </p:nvSpPr>
        <p:spPr bwMode="auto">
          <a:xfrm>
            <a:off x="4143375" y="4168775"/>
            <a:ext cx="301625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</a:t>
            </a:r>
          </a:p>
        </p:txBody>
      </p:sp>
      <p:sp>
        <p:nvSpPr>
          <p:cNvPr id="15394" name="Text Box 33"/>
          <p:cNvSpPr txBox="1">
            <a:spLocks noChangeArrowheads="1"/>
          </p:cNvSpPr>
          <p:nvPr/>
        </p:nvSpPr>
        <p:spPr bwMode="auto">
          <a:xfrm>
            <a:off x="4135438" y="4706938"/>
            <a:ext cx="293687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B</a:t>
            </a:r>
          </a:p>
        </p:txBody>
      </p:sp>
      <p:sp>
        <p:nvSpPr>
          <p:cNvPr id="15395" name="Text Box 34"/>
          <p:cNvSpPr txBox="1">
            <a:spLocks noChangeArrowheads="1"/>
          </p:cNvSpPr>
          <p:nvPr/>
        </p:nvSpPr>
        <p:spPr bwMode="auto">
          <a:xfrm>
            <a:off x="4137025" y="5245100"/>
            <a:ext cx="29845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A</a:t>
            </a:r>
          </a:p>
        </p:txBody>
      </p:sp>
      <p:sp>
        <p:nvSpPr>
          <p:cNvPr id="15396" name="Text Box 35"/>
          <p:cNvSpPr txBox="1">
            <a:spLocks noChangeArrowheads="1"/>
          </p:cNvSpPr>
          <p:nvPr/>
        </p:nvSpPr>
        <p:spPr bwMode="auto">
          <a:xfrm>
            <a:off x="4135438" y="5715000"/>
            <a:ext cx="293687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B</a:t>
            </a:r>
          </a:p>
        </p:txBody>
      </p:sp>
      <p:sp>
        <p:nvSpPr>
          <p:cNvPr id="15397" name="Text Box 36"/>
          <p:cNvSpPr txBox="1">
            <a:spLocks noChangeArrowheads="1"/>
          </p:cNvSpPr>
          <p:nvPr/>
        </p:nvSpPr>
        <p:spPr bwMode="auto">
          <a:xfrm>
            <a:off x="3603625" y="2128838"/>
            <a:ext cx="115887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33CCCC"/>
                </a:solidFill>
                <a:latin typeface="Trebuchet MS" pitchFamily="32" charset="0"/>
              </a:rPr>
              <a:t>addresses</a:t>
            </a:r>
          </a:p>
        </p:txBody>
      </p:sp>
      <p:sp>
        <p:nvSpPr>
          <p:cNvPr id="15398" name="Text Box 37"/>
          <p:cNvSpPr txBox="1">
            <a:spLocks noChangeArrowheads="1"/>
          </p:cNvSpPr>
          <p:nvPr/>
        </p:nvSpPr>
        <p:spPr bwMode="auto">
          <a:xfrm>
            <a:off x="5537200" y="2420938"/>
            <a:ext cx="33337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latin typeface="Trebuchet MS" pitchFamily="32" charset="0"/>
              </a:rPr>
              <a:t>--</a:t>
            </a:r>
          </a:p>
        </p:txBody>
      </p:sp>
      <p:sp>
        <p:nvSpPr>
          <p:cNvPr id="15399" name="Text Box 38"/>
          <p:cNvSpPr txBox="1">
            <a:spLocks noChangeArrowheads="1"/>
          </p:cNvSpPr>
          <p:nvPr/>
        </p:nvSpPr>
        <p:spPr bwMode="auto">
          <a:xfrm>
            <a:off x="6645275" y="2420938"/>
            <a:ext cx="33337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latin typeface="Trebuchet MS" pitchFamily="32" charset="0"/>
              </a:rPr>
              <a:t>--</a:t>
            </a:r>
          </a:p>
        </p:txBody>
      </p:sp>
      <p:sp>
        <p:nvSpPr>
          <p:cNvPr id="15400" name="Text Box 39"/>
          <p:cNvSpPr txBox="1">
            <a:spLocks noChangeArrowheads="1"/>
          </p:cNvSpPr>
          <p:nvPr/>
        </p:nvSpPr>
        <p:spPr bwMode="auto">
          <a:xfrm>
            <a:off x="7742238" y="2420938"/>
            <a:ext cx="2857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latin typeface="Trebuchet MS" pitchFamily="32" charset="0"/>
              </a:rPr>
              <a:t>0</a:t>
            </a:r>
          </a:p>
        </p:txBody>
      </p:sp>
      <p:sp>
        <p:nvSpPr>
          <p:cNvPr id="15401" name="Text Box 40"/>
          <p:cNvSpPr txBox="1">
            <a:spLocks noChangeArrowheads="1"/>
          </p:cNvSpPr>
          <p:nvPr/>
        </p:nvSpPr>
        <p:spPr bwMode="auto">
          <a:xfrm>
            <a:off x="5594350" y="2017713"/>
            <a:ext cx="2857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0</a:t>
            </a:r>
          </a:p>
        </p:txBody>
      </p:sp>
      <p:sp>
        <p:nvSpPr>
          <p:cNvPr id="15402" name="Text Box 41"/>
          <p:cNvSpPr txBox="1">
            <a:spLocks noChangeArrowheads="1"/>
          </p:cNvSpPr>
          <p:nvPr/>
        </p:nvSpPr>
        <p:spPr bwMode="auto">
          <a:xfrm>
            <a:off x="6634163" y="2017713"/>
            <a:ext cx="2857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1</a:t>
            </a:r>
          </a:p>
        </p:txBody>
      </p:sp>
      <p:sp>
        <p:nvSpPr>
          <p:cNvPr id="15403" name="Line 42"/>
          <p:cNvSpPr>
            <a:spLocks noChangeShapeType="1"/>
          </p:cNvSpPr>
          <p:nvPr/>
        </p:nvSpPr>
        <p:spPr bwMode="auto">
          <a:xfrm flipH="1">
            <a:off x="4424363" y="2622550"/>
            <a:ext cx="849312" cy="13335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4" name="Line 43"/>
          <p:cNvSpPr>
            <a:spLocks noChangeShapeType="1"/>
          </p:cNvSpPr>
          <p:nvPr/>
        </p:nvSpPr>
        <p:spPr bwMode="auto">
          <a:xfrm>
            <a:off x="4502150" y="2824163"/>
            <a:ext cx="762000" cy="201612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5" name="Line 44"/>
          <p:cNvSpPr>
            <a:spLocks noChangeShapeType="1"/>
          </p:cNvSpPr>
          <p:nvPr/>
        </p:nvSpPr>
        <p:spPr bwMode="auto">
          <a:xfrm flipH="1">
            <a:off x="4424363" y="3160713"/>
            <a:ext cx="849312" cy="13335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6" name="Line 45"/>
          <p:cNvSpPr>
            <a:spLocks noChangeShapeType="1"/>
          </p:cNvSpPr>
          <p:nvPr/>
        </p:nvSpPr>
        <p:spPr bwMode="auto">
          <a:xfrm>
            <a:off x="4502150" y="3362325"/>
            <a:ext cx="762000" cy="201613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7" name="Line 46"/>
          <p:cNvSpPr>
            <a:spLocks noChangeShapeType="1"/>
          </p:cNvSpPr>
          <p:nvPr/>
        </p:nvSpPr>
        <p:spPr bwMode="auto">
          <a:xfrm flipH="1">
            <a:off x="4424363" y="3697288"/>
            <a:ext cx="849312" cy="134937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8" name="Line 47"/>
          <p:cNvSpPr>
            <a:spLocks noChangeShapeType="1"/>
          </p:cNvSpPr>
          <p:nvPr/>
        </p:nvSpPr>
        <p:spPr bwMode="auto">
          <a:xfrm>
            <a:off x="4502150" y="3898900"/>
            <a:ext cx="762000" cy="20320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9" name="Line 48"/>
          <p:cNvSpPr>
            <a:spLocks noChangeShapeType="1"/>
          </p:cNvSpPr>
          <p:nvPr/>
        </p:nvSpPr>
        <p:spPr bwMode="auto">
          <a:xfrm flipH="1">
            <a:off x="4424363" y="4168775"/>
            <a:ext cx="849312" cy="13493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10" name="Line 49"/>
          <p:cNvSpPr>
            <a:spLocks noChangeShapeType="1"/>
          </p:cNvSpPr>
          <p:nvPr/>
        </p:nvSpPr>
        <p:spPr bwMode="auto">
          <a:xfrm>
            <a:off x="4502150" y="4370388"/>
            <a:ext cx="762000" cy="201612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11" name="Line 50"/>
          <p:cNvSpPr>
            <a:spLocks noChangeShapeType="1"/>
          </p:cNvSpPr>
          <p:nvPr/>
        </p:nvSpPr>
        <p:spPr bwMode="auto">
          <a:xfrm flipH="1">
            <a:off x="4424363" y="4706938"/>
            <a:ext cx="849312" cy="13335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12" name="Line 51"/>
          <p:cNvSpPr>
            <a:spLocks noChangeShapeType="1"/>
          </p:cNvSpPr>
          <p:nvPr/>
        </p:nvSpPr>
        <p:spPr bwMode="auto">
          <a:xfrm>
            <a:off x="4502150" y="4908550"/>
            <a:ext cx="762000" cy="201613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13" name="Line 52"/>
          <p:cNvSpPr>
            <a:spLocks noChangeShapeType="1"/>
          </p:cNvSpPr>
          <p:nvPr/>
        </p:nvSpPr>
        <p:spPr bwMode="auto">
          <a:xfrm flipH="1">
            <a:off x="4424363" y="5245100"/>
            <a:ext cx="849312" cy="13335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14" name="Line 53"/>
          <p:cNvSpPr>
            <a:spLocks noChangeShapeType="1"/>
          </p:cNvSpPr>
          <p:nvPr/>
        </p:nvSpPr>
        <p:spPr bwMode="auto">
          <a:xfrm>
            <a:off x="4502150" y="5446713"/>
            <a:ext cx="762000" cy="201612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15" name="Line 54"/>
          <p:cNvSpPr>
            <a:spLocks noChangeShapeType="1"/>
          </p:cNvSpPr>
          <p:nvPr/>
        </p:nvSpPr>
        <p:spPr bwMode="auto">
          <a:xfrm flipH="1">
            <a:off x="4424363" y="5715000"/>
            <a:ext cx="849312" cy="13493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16" name="Line 55"/>
          <p:cNvSpPr>
            <a:spLocks noChangeShapeType="1"/>
          </p:cNvSpPr>
          <p:nvPr/>
        </p:nvSpPr>
        <p:spPr bwMode="auto">
          <a:xfrm>
            <a:off x="4502150" y="5916613"/>
            <a:ext cx="762000" cy="201612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556250" y="3403600"/>
            <a:ext cx="2470150" cy="381000"/>
            <a:chOff x="3500" y="2144"/>
            <a:chExt cx="1556" cy="240"/>
          </a:xfrm>
        </p:grpSpPr>
        <p:sp>
          <p:nvSpPr>
            <p:cNvPr id="15444" name="Text Box 57"/>
            <p:cNvSpPr txBox="1">
              <a:spLocks noChangeArrowheads="1"/>
            </p:cNvSpPr>
            <p:nvPr/>
          </p:nvSpPr>
          <p:spPr bwMode="auto">
            <a:xfrm>
              <a:off x="3500" y="2160"/>
              <a:ext cx="187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A</a:t>
              </a:r>
            </a:p>
          </p:txBody>
        </p:sp>
        <p:sp>
          <p:nvSpPr>
            <p:cNvPr id="15445" name="Text Box 58"/>
            <p:cNvSpPr txBox="1">
              <a:spLocks noChangeArrowheads="1"/>
            </p:cNvSpPr>
            <p:nvPr/>
          </p:nvSpPr>
          <p:spPr bwMode="auto">
            <a:xfrm>
              <a:off x="4216" y="2144"/>
              <a:ext cx="1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B</a:t>
              </a:r>
            </a:p>
          </p:txBody>
        </p:sp>
        <p:sp>
          <p:nvSpPr>
            <p:cNvPr id="15446" name="Text Box 59"/>
            <p:cNvSpPr txBox="1">
              <a:spLocks noChangeArrowheads="1"/>
            </p:cNvSpPr>
            <p:nvPr/>
          </p:nvSpPr>
          <p:spPr bwMode="auto">
            <a:xfrm>
              <a:off x="4869" y="2148"/>
              <a:ext cx="187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A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545138" y="2919413"/>
            <a:ext cx="2478087" cy="392112"/>
            <a:chOff x="3493" y="1839"/>
            <a:chExt cx="1561" cy="247"/>
          </a:xfrm>
        </p:grpSpPr>
        <p:sp>
          <p:nvSpPr>
            <p:cNvPr id="15441" name="Text Box 61"/>
            <p:cNvSpPr txBox="1">
              <a:spLocks noChangeArrowheads="1"/>
            </p:cNvSpPr>
            <p:nvPr/>
          </p:nvSpPr>
          <p:spPr bwMode="auto">
            <a:xfrm>
              <a:off x="3493" y="1860"/>
              <a:ext cx="187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A</a:t>
              </a:r>
            </a:p>
          </p:txBody>
        </p:sp>
        <p:sp>
          <p:nvSpPr>
            <p:cNvPr id="15442" name="Text Box 62"/>
            <p:cNvSpPr txBox="1">
              <a:spLocks noChangeArrowheads="1"/>
            </p:cNvSpPr>
            <p:nvPr/>
          </p:nvSpPr>
          <p:spPr bwMode="auto">
            <a:xfrm>
              <a:off x="4179" y="1839"/>
              <a:ext cx="209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latin typeface="Trebuchet MS" pitchFamily="32" charset="0"/>
                </a:rPr>
                <a:t>--</a:t>
              </a:r>
            </a:p>
          </p:txBody>
        </p:sp>
        <p:sp>
          <p:nvSpPr>
            <p:cNvPr id="15443" name="Text Box 63"/>
            <p:cNvSpPr txBox="1">
              <a:spLocks noChangeArrowheads="1"/>
            </p:cNvSpPr>
            <p:nvPr/>
          </p:nvSpPr>
          <p:spPr bwMode="auto">
            <a:xfrm>
              <a:off x="4867" y="1862"/>
              <a:ext cx="187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A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5573713" y="4425950"/>
            <a:ext cx="2447925" cy="369888"/>
            <a:chOff x="3511" y="2788"/>
            <a:chExt cx="1542" cy="233"/>
          </a:xfrm>
        </p:grpSpPr>
        <p:sp>
          <p:nvSpPr>
            <p:cNvPr id="15438" name="Text Box 65"/>
            <p:cNvSpPr txBox="1">
              <a:spLocks noChangeArrowheads="1"/>
            </p:cNvSpPr>
            <p:nvPr/>
          </p:nvSpPr>
          <p:spPr bwMode="auto">
            <a:xfrm>
              <a:off x="3511" y="2797"/>
              <a:ext cx="187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A</a:t>
              </a:r>
            </a:p>
          </p:txBody>
        </p:sp>
        <p:sp>
          <p:nvSpPr>
            <p:cNvPr id="15439" name="Text Box 66"/>
            <p:cNvSpPr txBox="1">
              <a:spLocks noChangeArrowheads="1"/>
            </p:cNvSpPr>
            <p:nvPr/>
          </p:nvSpPr>
          <p:spPr bwMode="auto">
            <a:xfrm>
              <a:off x="4225" y="2788"/>
              <a:ext cx="189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C</a:t>
              </a:r>
            </a:p>
          </p:txBody>
        </p:sp>
        <p:sp>
          <p:nvSpPr>
            <p:cNvPr id="15440" name="Text Box 67"/>
            <p:cNvSpPr txBox="1">
              <a:spLocks noChangeArrowheads="1"/>
            </p:cNvSpPr>
            <p:nvPr/>
          </p:nvSpPr>
          <p:spPr bwMode="auto">
            <a:xfrm>
              <a:off x="4866" y="2788"/>
              <a:ext cx="187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A</a:t>
              </a:r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5580063" y="4938713"/>
            <a:ext cx="2449512" cy="377825"/>
            <a:chOff x="3515" y="3111"/>
            <a:chExt cx="1543" cy="238"/>
          </a:xfrm>
        </p:grpSpPr>
        <p:sp>
          <p:nvSpPr>
            <p:cNvPr id="15435" name="Text Box 69"/>
            <p:cNvSpPr txBox="1">
              <a:spLocks noChangeArrowheads="1"/>
            </p:cNvSpPr>
            <p:nvPr/>
          </p:nvSpPr>
          <p:spPr bwMode="auto">
            <a:xfrm>
              <a:off x="4220" y="3111"/>
              <a:ext cx="189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C</a:t>
              </a:r>
            </a:p>
          </p:txBody>
        </p:sp>
        <p:sp>
          <p:nvSpPr>
            <p:cNvPr id="15436" name="Text Box 70"/>
            <p:cNvSpPr txBox="1">
              <a:spLocks noChangeArrowheads="1"/>
            </p:cNvSpPr>
            <p:nvPr/>
          </p:nvSpPr>
          <p:spPr bwMode="auto">
            <a:xfrm>
              <a:off x="3515" y="3111"/>
              <a:ext cx="1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B</a:t>
              </a:r>
            </a:p>
          </p:txBody>
        </p:sp>
        <p:sp>
          <p:nvSpPr>
            <p:cNvPr id="15437" name="Text Box 71"/>
            <p:cNvSpPr txBox="1">
              <a:spLocks noChangeArrowheads="1"/>
            </p:cNvSpPr>
            <p:nvPr/>
          </p:nvSpPr>
          <p:spPr bwMode="auto">
            <a:xfrm>
              <a:off x="4869" y="3125"/>
              <a:ext cx="189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C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589588" y="5422900"/>
            <a:ext cx="2441575" cy="369888"/>
            <a:chOff x="3521" y="3416"/>
            <a:chExt cx="1538" cy="233"/>
          </a:xfrm>
        </p:grpSpPr>
        <p:sp>
          <p:nvSpPr>
            <p:cNvPr id="15432" name="Text Box 73"/>
            <p:cNvSpPr txBox="1">
              <a:spLocks noChangeArrowheads="1"/>
            </p:cNvSpPr>
            <p:nvPr/>
          </p:nvSpPr>
          <p:spPr bwMode="auto">
            <a:xfrm>
              <a:off x="3521" y="3416"/>
              <a:ext cx="1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B</a:t>
              </a:r>
            </a:p>
          </p:txBody>
        </p:sp>
        <p:sp>
          <p:nvSpPr>
            <p:cNvPr id="15433" name="Text Box 74"/>
            <p:cNvSpPr txBox="1">
              <a:spLocks noChangeArrowheads="1"/>
            </p:cNvSpPr>
            <p:nvPr/>
          </p:nvSpPr>
          <p:spPr bwMode="auto">
            <a:xfrm>
              <a:off x="4231" y="3425"/>
              <a:ext cx="187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A</a:t>
              </a:r>
            </a:p>
          </p:txBody>
        </p:sp>
        <p:sp>
          <p:nvSpPr>
            <p:cNvPr id="15434" name="Text Box 75"/>
            <p:cNvSpPr txBox="1">
              <a:spLocks noChangeArrowheads="1"/>
            </p:cNvSpPr>
            <p:nvPr/>
          </p:nvSpPr>
          <p:spPr bwMode="auto">
            <a:xfrm>
              <a:off x="4875" y="3425"/>
              <a:ext cx="1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B</a:t>
              </a:r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5564188" y="3944938"/>
            <a:ext cx="2922587" cy="366712"/>
            <a:chOff x="3505" y="2485"/>
            <a:chExt cx="1841" cy="231"/>
          </a:xfrm>
        </p:grpSpPr>
        <p:sp>
          <p:nvSpPr>
            <p:cNvPr id="15428" name="Text Box 77"/>
            <p:cNvSpPr txBox="1">
              <a:spLocks noChangeArrowheads="1"/>
            </p:cNvSpPr>
            <p:nvPr/>
          </p:nvSpPr>
          <p:spPr bwMode="auto">
            <a:xfrm>
              <a:off x="3505" y="2492"/>
              <a:ext cx="187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A</a:t>
              </a:r>
            </a:p>
          </p:txBody>
        </p:sp>
        <p:sp>
          <p:nvSpPr>
            <p:cNvPr id="15429" name="Text Box 78"/>
            <p:cNvSpPr txBox="1">
              <a:spLocks noChangeArrowheads="1"/>
            </p:cNvSpPr>
            <p:nvPr/>
          </p:nvSpPr>
          <p:spPr bwMode="auto">
            <a:xfrm>
              <a:off x="4220" y="2485"/>
              <a:ext cx="1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B</a:t>
              </a:r>
            </a:p>
          </p:txBody>
        </p:sp>
        <p:sp>
          <p:nvSpPr>
            <p:cNvPr id="15430" name="Text Box 79"/>
            <p:cNvSpPr txBox="1">
              <a:spLocks noChangeArrowheads="1"/>
            </p:cNvSpPr>
            <p:nvPr/>
          </p:nvSpPr>
          <p:spPr bwMode="auto">
            <a:xfrm>
              <a:off x="4867" y="2492"/>
              <a:ext cx="1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B</a:t>
              </a:r>
            </a:p>
          </p:txBody>
        </p:sp>
        <p:sp>
          <p:nvSpPr>
            <p:cNvPr id="15431" name="Text Box 80"/>
            <p:cNvSpPr txBox="1">
              <a:spLocks noChangeArrowheads="1"/>
            </p:cNvSpPr>
            <p:nvPr/>
          </p:nvSpPr>
          <p:spPr bwMode="auto">
            <a:xfrm>
              <a:off x="5164" y="2487"/>
              <a:ext cx="18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h</a:t>
              </a:r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5581650" y="5959475"/>
            <a:ext cx="2895600" cy="360363"/>
            <a:chOff x="3516" y="3754"/>
            <a:chExt cx="1824" cy="227"/>
          </a:xfrm>
        </p:grpSpPr>
        <p:sp>
          <p:nvSpPr>
            <p:cNvPr id="15424" name="Text Box 82"/>
            <p:cNvSpPr txBox="1">
              <a:spLocks noChangeArrowheads="1"/>
            </p:cNvSpPr>
            <p:nvPr/>
          </p:nvSpPr>
          <p:spPr bwMode="auto">
            <a:xfrm>
              <a:off x="3516" y="3757"/>
              <a:ext cx="1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B</a:t>
              </a:r>
            </a:p>
          </p:txBody>
        </p:sp>
        <p:sp>
          <p:nvSpPr>
            <p:cNvPr id="15425" name="Text Box 83"/>
            <p:cNvSpPr txBox="1">
              <a:spLocks noChangeArrowheads="1"/>
            </p:cNvSpPr>
            <p:nvPr/>
          </p:nvSpPr>
          <p:spPr bwMode="auto">
            <a:xfrm>
              <a:off x="4235" y="3757"/>
              <a:ext cx="187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A</a:t>
              </a:r>
            </a:p>
          </p:txBody>
        </p:sp>
        <p:sp>
          <p:nvSpPr>
            <p:cNvPr id="15426" name="Text Box 84"/>
            <p:cNvSpPr txBox="1">
              <a:spLocks noChangeArrowheads="1"/>
            </p:cNvSpPr>
            <p:nvPr/>
          </p:nvSpPr>
          <p:spPr bwMode="auto">
            <a:xfrm>
              <a:off x="4869" y="3757"/>
              <a:ext cx="187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A</a:t>
              </a:r>
            </a:p>
          </p:txBody>
        </p:sp>
        <p:sp>
          <p:nvSpPr>
            <p:cNvPr id="15427" name="Text Box 85"/>
            <p:cNvSpPr txBox="1">
              <a:spLocks noChangeArrowheads="1"/>
            </p:cNvSpPr>
            <p:nvPr/>
          </p:nvSpPr>
          <p:spPr bwMode="auto">
            <a:xfrm>
              <a:off x="5159" y="3754"/>
              <a:ext cx="18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2080" tIns="41040" rIns="82080" bIns="4104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Trebuchet MS" pitchFamily="32" charset="0"/>
                </a:rPr>
                <a:t>h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>
                <a:solidFill>
                  <a:srgbClr val="660033"/>
                </a:solidFill>
              </a:rPr>
              <a:t>2-way set associative LRU cache </a:t>
            </a:r>
            <a:br>
              <a:rPr lang="en-US" sz="3800" dirty="0">
                <a:solidFill>
                  <a:srgbClr val="660033"/>
                </a:solidFill>
              </a:rPr>
            </a:br>
            <a:r>
              <a:rPr lang="en-US" sz="3800" dirty="0">
                <a:solidFill>
                  <a:srgbClr val="660033"/>
                </a:solidFill>
              </a:rPr>
              <a:t>(</a:t>
            </a:r>
            <a:r>
              <a:rPr lang="en-US" sz="3800" dirty="0" err="1">
                <a:solidFill>
                  <a:srgbClr val="660033"/>
                </a:solidFill>
              </a:rPr>
              <a:t>S,E,B,m</a:t>
            </a:r>
            <a:r>
              <a:rPr lang="en-US" sz="3800" dirty="0">
                <a:solidFill>
                  <a:srgbClr val="660033"/>
                </a:solidFill>
              </a:rPr>
              <a:t>) = (2,2,1,4)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765675" y="982663"/>
            <a:ext cx="785813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392488" y="3584575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0000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895725" y="20986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773613" y="2106613"/>
            <a:ext cx="50482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5665788" y="209232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6543675" y="21018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3281363" y="2390775"/>
            <a:ext cx="28575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0</a:t>
            </a:r>
          </a:p>
        </p:txBody>
      </p:sp>
      <p:graphicFrame>
        <p:nvGraphicFramePr>
          <p:cNvPr id="2" name="Group 9"/>
          <p:cNvGraphicFramePr>
            <a:graphicFrameLocks noGrp="1"/>
          </p:cNvGraphicFramePr>
          <p:nvPr/>
        </p:nvGraphicFramePr>
        <p:xfrm>
          <a:off x="3825875" y="2360613"/>
          <a:ext cx="1592263" cy="1101726"/>
        </p:xfrm>
        <a:graphic>
          <a:graphicData uri="http://schemas.openxmlformats.org/drawingml/2006/table">
            <a:tbl>
              <a:tblPr/>
              <a:tblGrid>
                <a:gridCol w="798513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54" name="Group 22"/>
          <p:cNvGraphicFramePr>
            <a:graphicFrameLocks noGrp="1"/>
          </p:cNvGraphicFramePr>
          <p:nvPr/>
        </p:nvGraphicFramePr>
        <p:xfrm>
          <a:off x="5484813" y="2357438"/>
          <a:ext cx="1592262" cy="1101726"/>
        </p:xfrm>
        <a:graphic>
          <a:graphicData uri="http://schemas.openxmlformats.org/drawingml/2006/table">
            <a:tbl>
              <a:tblPr/>
              <a:tblGrid>
                <a:gridCol w="798512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0" name="Text Box 35"/>
          <p:cNvSpPr txBox="1">
            <a:spLocks noChangeArrowheads="1"/>
          </p:cNvSpPr>
          <p:nvPr/>
        </p:nvSpPr>
        <p:spPr bwMode="auto">
          <a:xfrm>
            <a:off x="3155950" y="2120900"/>
            <a:ext cx="4000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Set</a:t>
            </a:r>
          </a:p>
        </p:txBody>
      </p:sp>
      <p:graphicFrame>
        <p:nvGraphicFramePr>
          <p:cNvPr id="18468" name="Group 36"/>
          <p:cNvGraphicFramePr>
            <a:graphicFrameLocks noGrp="1"/>
          </p:cNvGraphicFramePr>
          <p:nvPr/>
        </p:nvGraphicFramePr>
        <p:xfrm>
          <a:off x="381000" y="1371600"/>
          <a:ext cx="1071562" cy="5029200"/>
        </p:xfrm>
        <a:graphic>
          <a:graphicData uri="http://schemas.openxmlformats.org/drawingml/2006/table">
            <a:tbl>
              <a:tblPr/>
              <a:tblGrid>
                <a:gridCol w="10715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0000   0x00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0001   0x11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   0x22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0011   0x33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0100   0x44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0101   0x55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   0x66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0111   0x77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1000   0x88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1001   0x99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1010   0xAA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1011   0xBB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1100   0xCC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1101   0xDD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1110   0xEE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1111   0xFF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7" name="Text Box 102"/>
          <p:cNvSpPr txBox="1">
            <a:spLocks noChangeArrowheads="1"/>
          </p:cNvSpPr>
          <p:nvPr/>
        </p:nvSpPr>
        <p:spPr bwMode="auto">
          <a:xfrm>
            <a:off x="61913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18498" name="Rectangle 103"/>
          <p:cNvSpPr>
            <a:spLocks noChangeArrowheads="1"/>
          </p:cNvSpPr>
          <p:nvPr/>
        </p:nvSpPr>
        <p:spPr bwMode="auto">
          <a:xfrm>
            <a:off x="3773488" y="64754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t (3 bits)</a:t>
            </a:r>
          </a:p>
        </p:txBody>
      </p:sp>
      <p:sp>
        <p:nvSpPr>
          <p:cNvPr id="18499" name="Rectangle 104"/>
          <p:cNvSpPr>
            <a:spLocks noChangeArrowheads="1"/>
          </p:cNvSpPr>
          <p:nvPr/>
        </p:nvSpPr>
        <p:spPr bwMode="auto">
          <a:xfrm>
            <a:off x="4519613" y="6475413"/>
            <a:ext cx="6889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s (1 bit)</a:t>
            </a:r>
          </a:p>
        </p:txBody>
      </p:sp>
      <p:sp>
        <p:nvSpPr>
          <p:cNvPr id="18500" name="Text Box 105"/>
          <p:cNvSpPr txBox="1">
            <a:spLocks noChangeArrowheads="1"/>
          </p:cNvSpPr>
          <p:nvPr/>
        </p:nvSpPr>
        <p:spPr bwMode="auto">
          <a:xfrm>
            <a:off x="3275013" y="2843213"/>
            <a:ext cx="2857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765675" y="982663"/>
            <a:ext cx="785813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392488" y="3584575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>
                <a:solidFill>
                  <a:srgbClr val="FF0000"/>
                </a:solidFill>
                <a:latin typeface="Trebuchet MS" pitchFamily="32" charset="0"/>
              </a:rPr>
              <a:t>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0000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895725" y="20986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4773613" y="2106613"/>
            <a:ext cx="50482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665788" y="209232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6543675" y="21018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281363" y="2390775"/>
            <a:ext cx="28575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0</a:t>
            </a:r>
          </a:p>
        </p:txBody>
      </p:sp>
      <p:graphicFrame>
        <p:nvGraphicFramePr>
          <p:cNvPr id="2" name="Group 8"/>
          <p:cNvGraphicFramePr>
            <a:graphicFrameLocks noGrp="1"/>
          </p:cNvGraphicFramePr>
          <p:nvPr/>
        </p:nvGraphicFramePr>
        <p:xfrm>
          <a:off x="3825875" y="2360613"/>
          <a:ext cx="1592263" cy="1101726"/>
        </p:xfrm>
        <a:graphic>
          <a:graphicData uri="http://schemas.openxmlformats.org/drawingml/2006/table">
            <a:tbl>
              <a:tblPr/>
              <a:tblGrid>
                <a:gridCol w="798513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77" name="Group 21"/>
          <p:cNvGraphicFramePr>
            <a:graphicFrameLocks noGrp="1"/>
          </p:cNvGraphicFramePr>
          <p:nvPr/>
        </p:nvGraphicFramePr>
        <p:xfrm>
          <a:off x="5484813" y="2357438"/>
          <a:ext cx="1592262" cy="1101726"/>
        </p:xfrm>
        <a:graphic>
          <a:graphicData uri="http://schemas.openxmlformats.org/drawingml/2006/table">
            <a:tbl>
              <a:tblPr/>
              <a:tblGrid>
                <a:gridCol w="798512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3" name="Text Box 34"/>
          <p:cNvSpPr txBox="1">
            <a:spLocks noChangeArrowheads="1"/>
          </p:cNvSpPr>
          <p:nvPr/>
        </p:nvSpPr>
        <p:spPr bwMode="auto">
          <a:xfrm>
            <a:off x="3155950" y="2120900"/>
            <a:ext cx="4000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Set</a:t>
            </a:r>
          </a:p>
        </p:txBody>
      </p:sp>
      <p:sp>
        <p:nvSpPr>
          <p:cNvPr id="19484" name="Text Box 35"/>
          <p:cNvSpPr txBox="1">
            <a:spLocks noChangeArrowheads="1"/>
          </p:cNvSpPr>
          <p:nvPr/>
        </p:nvSpPr>
        <p:spPr bwMode="auto">
          <a:xfrm>
            <a:off x="5518150" y="3844925"/>
            <a:ext cx="12954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 miss</a:t>
            </a:r>
          </a:p>
        </p:txBody>
      </p:sp>
      <p:sp>
        <p:nvSpPr>
          <p:cNvPr id="19485" name="Line 36"/>
          <p:cNvSpPr>
            <a:spLocks noChangeShapeType="1"/>
          </p:cNvSpPr>
          <p:nvPr/>
        </p:nvSpPr>
        <p:spPr bwMode="auto">
          <a:xfrm flipH="1" flipV="1">
            <a:off x="4992688" y="2887663"/>
            <a:ext cx="947737" cy="922337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Text Box 37"/>
          <p:cNvSpPr txBox="1">
            <a:spLocks noChangeArrowheads="1"/>
          </p:cNvSpPr>
          <p:nvPr/>
        </p:nvSpPr>
        <p:spPr bwMode="auto">
          <a:xfrm>
            <a:off x="427038" y="76200"/>
            <a:ext cx="87169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>
                <a:solidFill>
                  <a:srgbClr val="660033"/>
                </a:solidFill>
              </a:rPr>
              <a:t>2-way set associative LRU cache </a:t>
            </a:r>
            <a:br>
              <a:rPr lang="en-US" sz="3800" dirty="0">
                <a:solidFill>
                  <a:srgbClr val="660033"/>
                </a:solidFill>
              </a:rPr>
            </a:br>
            <a:r>
              <a:rPr lang="en-US" sz="3800" dirty="0">
                <a:solidFill>
                  <a:srgbClr val="660033"/>
                </a:solidFill>
              </a:rPr>
              <a:t>(</a:t>
            </a:r>
            <a:r>
              <a:rPr lang="en-US" sz="3800" dirty="0" err="1">
                <a:solidFill>
                  <a:srgbClr val="660033"/>
                </a:solidFill>
              </a:rPr>
              <a:t>S,E,B,m</a:t>
            </a:r>
            <a:r>
              <a:rPr lang="en-US" sz="3800" dirty="0">
                <a:solidFill>
                  <a:srgbClr val="660033"/>
                </a:solidFill>
              </a:rPr>
              <a:t>) = (2,2,1,4)</a:t>
            </a:r>
          </a:p>
        </p:txBody>
      </p:sp>
      <p:sp>
        <p:nvSpPr>
          <p:cNvPr id="19487" name="Rectangle 38"/>
          <p:cNvSpPr>
            <a:spLocks noChangeArrowheads="1"/>
          </p:cNvSpPr>
          <p:nvPr/>
        </p:nvSpPr>
        <p:spPr bwMode="auto">
          <a:xfrm>
            <a:off x="3773488" y="64754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t (3 bits)</a:t>
            </a:r>
          </a:p>
        </p:txBody>
      </p:sp>
      <p:sp>
        <p:nvSpPr>
          <p:cNvPr id="19488" name="Rectangle 39"/>
          <p:cNvSpPr>
            <a:spLocks noChangeArrowheads="1"/>
          </p:cNvSpPr>
          <p:nvPr/>
        </p:nvSpPr>
        <p:spPr bwMode="auto">
          <a:xfrm>
            <a:off x="4519613" y="6475413"/>
            <a:ext cx="6889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s (1 bit)</a:t>
            </a:r>
          </a:p>
        </p:txBody>
      </p:sp>
      <p:sp>
        <p:nvSpPr>
          <p:cNvPr id="19489" name="Text Box 106"/>
          <p:cNvSpPr txBox="1">
            <a:spLocks noChangeArrowheads="1"/>
          </p:cNvSpPr>
          <p:nvPr/>
        </p:nvSpPr>
        <p:spPr bwMode="auto">
          <a:xfrm>
            <a:off x="61913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19490" name="Text Box 107"/>
          <p:cNvSpPr txBox="1">
            <a:spLocks noChangeArrowheads="1"/>
          </p:cNvSpPr>
          <p:nvPr/>
        </p:nvSpPr>
        <p:spPr bwMode="auto">
          <a:xfrm>
            <a:off x="3275013" y="2843213"/>
            <a:ext cx="2857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1</a:t>
            </a:r>
          </a:p>
        </p:txBody>
      </p:sp>
      <p:graphicFrame>
        <p:nvGraphicFramePr>
          <p:cNvPr id="109" name="Group 36"/>
          <p:cNvGraphicFramePr>
            <a:graphicFrameLocks noGrp="1"/>
          </p:cNvGraphicFramePr>
          <p:nvPr/>
        </p:nvGraphicFramePr>
        <p:xfrm>
          <a:off x="381000" y="1371600"/>
          <a:ext cx="1071562" cy="5029200"/>
        </p:xfrm>
        <a:graphic>
          <a:graphicData uri="http://schemas.openxmlformats.org/drawingml/2006/table">
            <a:tbl>
              <a:tblPr/>
              <a:tblGrid>
                <a:gridCol w="10715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0000   0x00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0001   0x11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   0x22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0011   0x33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0100   0x44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0101   0x55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   0x66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0111   0x77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1000   0x88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1001   0x99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1010   0xAA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1011   0xBB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1100   0xCC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1101   0xDD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1110   0xEE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1111   0xFF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765675" y="982663"/>
            <a:ext cx="785813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392488" y="3584575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>
                <a:solidFill>
                  <a:srgbClr val="FF0000"/>
                </a:solidFill>
                <a:latin typeface="Trebuchet MS" pitchFamily="32" charset="0"/>
              </a:rPr>
              <a:t>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0000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895725" y="20986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773613" y="2106613"/>
            <a:ext cx="50482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665788" y="209232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6543675" y="21018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3281363" y="2390775"/>
            <a:ext cx="28575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0</a:t>
            </a:r>
          </a:p>
        </p:txBody>
      </p:sp>
      <p:graphicFrame>
        <p:nvGraphicFramePr>
          <p:cNvPr id="2" name="Group 8"/>
          <p:cNvGraphicFramePr>
            <a:graphicFrameLocks noGrp="1"/>
          </p:cNvGraphicFramePr>
          <p:nvPr/>
        </p:nvGraphicFramePr>
        <p:xfrm>
          <a:off x="3825875" y="2360613"/>
          <a:ext cx="1592263" cy="1101726"/>
        </p:xfrm>
        <a:graphic>
          <a:graphicData uri="http://schemas.openxmlformats.org/drawingml/2006/table">
            <a:tbl>
              <a:tblPr/>
              <a:tblGrid>
                <a:gridCol w="798513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01" name="Group 21"/>
          <p:cNvGraphicFramePr>
            <a:graphicFrameLocks noGrp="1"/>
          </p:cNvGraphicFramePr>
          <p:nvPr/>
        </p:nvGraphicFramePr>
        <p:xfrm>
          <a:off x="5484813" y="2357438"/>
          <a:ext cx="1592262" cy="1101726"/>
        </p:xfrm>
        <a:graphic>
          <a:graphicData uri="http://schemas.openxmlformats.org/drawingml/2006/table">
            <a:tbl>
              <a:tblPr/>
              <a:tblGrid>
                <a:gridCol w="798512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0x66</a:t>
                      </a: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7" name="Text Box 34"/>
          <p:cNvSpPr txBox="1">
            <a:spLocks noChangeArrowheads="1"/>
          </p:cNvSpPr>
          <p:nvPr/>
        </p:nvSpPr>
        <p:spPr bwMode="auto">
          <a:xfrm>
            <a:off x="3155950" y="2120900"/>
            <a:ext cx="4000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Set</a:t>
            </a:r>
          </a:p>
        </p:txBody>
      </p:sp>
      <p:sp>
        <p:nvSpPr>
          <p:cNvPr id="20508" name="Text Box 35"/>
          <p:cNvSpPr txBox="1">
            <a:spLocks noChangeArrowheads="1"/>
          </p:cNvSpPr>
          <p:nvPr/>
        </p:nvSpPr>
        <p:spPr bwMode="auto">
          <a:xfrm>
            <a:off x="5518150" y="4124325"/>
            <a:ext cx="12954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 miss</a:t>
            </a:r>
          </a:p>
        </p:txBody>
      </p:sp>
      <p:sp>
        <p:nvSpPr>
          <p:cNvPr id="20509" name="Line 36"/>
          <p:cNvSpPr>
            <a:spLocks noChangeShapeType="1"/>
          </p:cNvSpPr>
          <p:nvPr/>
        </p:nvSpPr>
        <p:spPr bwMode="auto">
          <a:xfrm flipV="1">
            <a:off x="6467475" y="2889250"/>
            <a:ext cx="139700" cy="1250950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Text Box 37"/>
          <p:cNvSpPr txBox="1">
            <a:spLocks noChangeArrowheads="1"/>
          </p:cNvSpPr>
          <p:nvPr/>
        </p:nvSpPr>
        <p:spPr bwMode="auto">
          <a:xfrm>
            <a:off x="404813" y="76200"/>
            <a:ext cx="87169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>
                <a:solidFill>
                  <a:srgbClr val="660033"/>
                </a:solidFill>
              </a:rPr>
              <a:t>2-way set associative LRU cache </a:t>
            </a:r>
            <a:br>
              <a:rPr lang="en-US" sz="3800" dirty="0">
                <a:solidFill>
                  <a:srgbClr val="660033"/>
                </a:solidFill>
              </a:rPr>
            </a:br>
            <a:r>
              <a:rPr lang="en-US" sz="3800" dirty="0">
                <a:solidFill>
                  <a:srgbClr val="660033"/>
                </a:solidFill>
              </a:rPr>
              <a:t>(</a:t>
            </a:r>
            <a:r>
              <a:rPr lang="en-US" sz="3800" dirty="0" err="1">
                <a:solidFill>
                  <a:srgbClr val="660033"/>
                </a:solidFill>
              </a:rPr>
              <a:t>S,E,B,m</a:t>
            </a:r>
            <a:r>
              <a:rPr lang="en-US" sz="3800" dirty="0">
                <a:solidFill>
                  <a:srgbClr val="660033"/>
                </a:solidFill>
              </a:rPr>
              <a:t>) = (2,2,1,4)</a:t>
            </a:r>
          </a:p>
        </p:txBody>
      </p:sp>
      <p:sp>
        <p:nvSpPr>
          <p:cNvPr id="20511" name="Rectangle 38"/>
          <p:cNvSpPr>
            <a:spLocks noChangeArrowheads="1"/>
          </p:cNvSpPr>
          <p:nvPr/>
        </p:nvSpPr>
        <p:spPr bwMode="auto">
          <a:xfrm>
            <a:off x="3773488" y="64754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t (3 bits)</a:t>
            </a:r>
          </a:p>
        </p:txBody>
      </p:sp>
      <p:sp>
        <p:nvSpPr>
          <p:cNvPr id="20512" name="Rectangle 39"/>
          <p:cNvSpPr>
            <a:spLocks noChangeArrowheads="1"/>
          </p:cNvSpPr>
          <p:nvPr/>
        </p:nvSpPr>
        <p:spPr bwMode="auto">
          <a:xfrm>
            <a:off x="4519613" y="6475413"/>
            <a:ext cx="6889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s (1 bit)</a:t>
            </a:r>
          </a:p>
        </p:txBody>
      </p:sp>
      <p:sp>
        <p:nvSpPr>
          <p:cNvPr id="20513" name="Text Box 106"/>
          <p:cNvSpPr txBox="1">
            <a:spLocks noChangeArrowheads="1"/>
          </p:cNvSpPr>
          <p:nvPr/>
        </p:nvSpPr>
        <p:spPr bwMode="auto">
          <a:xfrm>
            <a:off x="61913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20514" name="Text Box 107"/>
          <p:cNvSpPr txBox="1">
            <a:spLocks noChangeArrowheads="1"/>
          </p:cNvSpPr>
          <p:nvPr/>
        </p:nvSpPr>
        <p:spPr bwMode="auto">
          <a:xfrm>
            <a:off x="3275013" y="2843213"/>
            <a:ext cx="2857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1</a:t>
            </a:r>
          </a:p>
        </p:txBody>
      </p:sp>
      <p:graphicFrame>
        <p:nvGraphicFramePr>
          <p:cNvPr id="109" name="Group 36"/>
          <p:cNvGraphicFramePr>
            <a:graphicFrameLocks noGrp="1"/>
          </p:cNvGraphicFramePr>
          <p:nvPr/>
        </p:nvGraphicFramePr>
        <p:xfrm>
          <a:off x="381000" y="1371600"/>
          <a:ext cx="1071562" cy="5029200"/>
        </p:xfrm>
        <a:graphic>
          <a:graphicData uri="http://schemas.openxmlformats.org/drawingml/2006/table">
            <a:tbl>
              <a:tblPr/>
              <a:tblGrid>
                <a:gridCol w="10715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0000   0x00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0001   0x11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   0x22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0011   0x33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0100   0x44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0101   0x55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   0x66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0111   0x77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1000   0x88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1001   0x99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1010   0xAA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1011   0xBB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1100   0xCC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1101   0xDD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1110   0xEE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1111   0xFF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765675" y="982663"/>
            <a:ext cx="785813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392488" y="3584575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>
                <a:solidFill>
                  <a:srgbClr val="FF0000"/>
                </a:solidFill>
                <a:latin typeface="Trebuchet MS" pitchFamily="32" charset="0"/>
              </a:rPr>
              <a:t>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0000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895725" y="20986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773613" y="2106613"/>
            <a:ext cx="50482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665788" y="209232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6543675" y="21018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3281363" y="2390775"/>
            <a:ext cx="28575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0</a:t>
            </a:r>
          </a:p>
        </p:txBody>
      </p:sp>
      <p:graphicFrame>
        <p:nvGraphicFramePr>
          <p:cNvPr id="2" name="Group 8"/>
          <p:cNvGraphicFramePr>
            <a:graphicFrameLocks noGrp="1"/>
          </p:cNvGraphicFramePr>
          <p:nvPr/>
        </p:nvGraphicFramePr>
        <p:xfrm>
          <a:off x="3825875" y="2360613"/>
          <a:ext cx="1592263" cy="1101726"/>
        </p:xfrm>
        <a:graphic>
          <a:graphicData uri="http://schemas.openxmlformats.org/drawingml/2006/table">
            <a:tbl>
              <a:tblPr/>
              <a:tblGrid>
                <a:gridCol w="798513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25" name="Group 21"/>
          <p:cNvGraphicFramePr>
            <a:graphicFrameLocks noGrp="1"/>
          </p:cNvGraphicFramePr>
          <p:nvPr/>
        </p:nvGraphicFramePr>
        <p:xfrm>
          <a:off x="5484813" y="2357438"/>
          <a:ext cx="1592262" cy="1101726"/>
        </p:xfrm>
        <a:graphic>
          <a:graphicData uri="http://schemas.openxmlformats.org/drawingml/2006/table">
            <a:tbl>
              <a:tblPr/>
              <a:tblGrid>
                <a:gridCol w="798512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0x66</a:t>
                      </a: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1" name="Text Box 34"/>
          <p:cNvSpPr txBox="1">
            <a:spLocks noChangeArrowheads="1"/>
          </p:cNvSpPr>
          <p:nvPr/>
        </p:nvSpPr>
        <p:spPr bwMode="auto">
          <a:xfrm>
            <a:off x="3155950" y="2120900"/>
            <a:ext cx="4000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Set</a:t>
            </a:r>
          </a:p>
        </p:txBody>
      </p:sp>
      <p:sp>
        <p:nvSpPr>
          <p:cNvPr id="21532" name="Text Box 35"/>
          <p:cNvSpPr txBox="1">
            <a:spLocks noChangeArrowheads="1"/>
          </p:cNvSpPr>
          <p:nvPr/>
        </p:nvSpPr>
        <p:spPr bwMode="auto">
          <a:xfrm>
            <a:off x="5554663" y="4391025"/>
            <a:ext cx="1133475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 hit</a:t>
            </a:r>
          </a:p>
        </p:txBody>
      </p:sp>
      <p:sp>
        <p:nvSpPr>
          <p:cNvPr id="21533" name="Line 36"/>
          <p:cNvSpPr>
            <a:spLocks noChangeShapeType="1"/>
          </p:cNvSpPr>
          <p:nvPr/>
        </p:nvSpPr>
        <p:spPr bwMode="auto">
          <a:xfrm flipH="1" flipV="1">
            <a:off x="5173663" y="2903538"/>
            <a:ext cx="1176337" cy="1524000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Text Box 37"/>
          <p:cNvSpPr txBox="1">
            <a:spLocks noChangeArrowheads="1"/>
          </p:cNvSpPr>
          <p:nvPr/>
        </p:nvSpPr>
        <p:spPr bwMode="auto">
          <a:xfrm>
            <a:off x="404813" y="76200"/>
            <a:ext cx="87169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>
                <a:solidFill>
                  <a:srgbClr val="660033"/>
                </a:solidFill>
              </a:rPr>
              <a:t>2-way set associative LRU cache </a:t>
            </a:r>
            <a:br>
              <a:rPr lang="en-US" sz="3800" dirty="0">
                <a:solidFill>
                  <a:srgbClr val="660033"/>
                </a:solidFill>
              </a:rPr>
            </a:br>
            <a:r>
              <a:rPr lang="en-US" sz="3800" dirty="0">
                <a:solidFill>
                  <a:srgbClr val="660033"/>
                </a:solidFill>
              </a:rPr>
              <a:t>(</a:t>
            </a:r>
            <a:r>
              <a:rPr lang="en-US" sz="3800" dirty="0" err="1">
                <a:solidFill>
                  <a:srgbClr val="660033"/>
                </a:solidFill>
              </a:rPr>
              <a:t>S,E,B,m</a:t>
            </a:r>
            <a:r>
              <a:rPr lang="en-US" sz="3800" dirty="0">
                <a:solidFill>
                  <a:srgbClr val="660033"/>
                </a:solidFill>
              </a:rPr>
              <a:t>) = (2,2,1,4)</a:t>
            </a:r>
          </a:p>
        </p:txBody>
      </p:sp>
      <p:sp>
        <p:nvSpPr>
          <p:cNvPr id="21535" name="Rectangle 38"/>
          <p:cNvSpPr>
            <a:spLocks noChangeArrowheads="1"/>
          </p:cNvSpPr>
          <p:nvPr/>
        </p:nvSpPr>
        <p:spPr bwMode="auto">
          <a:xfrm>
            <a:off x="3773488" y="64754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t (3 bits)</a:t>
            </a:r>
          </a:p>
        </p:txBody>
      </p:sp>
      <p:sp>
        <p:nvSpPr>
          <p:cNvPr id="21536" name="Rectangle 39"/>
          <p:cNvSpPr>
            <a:spLocks noChangeArrowheads="1"/>
          </p:cNvSpPr>
          <p:nvPr/>
        </p:nvSpPr>
        <p:spPr bwMode="auto">
          <a:xfrm>
            <a:off x="4519613" y="6475413"/>
            <a:ext cx="6889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s (1 bit)</a:t>
            </a:r>
          </a:p>
        </p:txBody>
      </p:sp>
      <p:sp>
        <p:nvSpPr>
          <p:cNvPr id="21537" name="Text Box 106"/>
          <p:cNvSpPr txBox="1">
            <a:spLocks noChangeArrowheads="1"/>
          </p:cNvSpPr>
          <p:nvPr/>
        </p:nvSpPr>
        <p:spPr bwMode="auto">
          <a:xfrm>
            <a:off x="61913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21538" name="Text Box 107"/>
          <p:cNvSpPr txBox="1">
            <a:spLocks noChangeArrowheads="1"/>
          </p:cNvSpPr>
          <p:nvPr/>
        </p:nvSpPr>
        <p:spPr bwMode="auto">
          <a:xfrm>
            <a:off x="3275013" y="2843213"/>
            <a:ext cx="2857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1</a:t>
            </a:r>
          </a:p>
        </p:txBody>
      </p:sp>
      <p:graphicFrame>
        <p:nvGraphicFramePr>
          <p:cNvPr id="109" name="Group 36"/>
          <p:cNvGraphicFramePr>
            <a:graphicFrameLocks noGrp="1"/>
          </p:cNvGraphicFramePr>
          <p:nvPr/>
        </p:nvGraphicFramePr>
        <p:xfrm>
          <a:off x="381000" y="1371600"/>
          <a:ext cx="1071562" cy="5029200"/>
        </p:xfrm>
        <a:graphic>
          <a:graphicData uri="http://schemas.openxmlformats.org/drawingml/2006/table">
            <a:tbl>
              <a:tblPr/>
              <a:tblGrid>
                <a:gridCol w="10715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0000   0x00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0001   0x11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   0x22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0011   0x33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0100   0x44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0101   0x55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   0x66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0111   0x77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1000   0x88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1001   0x99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1010   0xAA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1011   0xBB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1100   0xCC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1101   0xDD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1110   0xEE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1111   0xFF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Last class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Caches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Direct mapped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</a:rPr>
              <a:t>E=1 (One cache line per set)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</a:rPr>
              <a:t>Each main memory address can be placed in exactly one place in the cache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</a:rPr>
              <a:t>Conflict misses if two addresses map to same place in direct-mapped cache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Set-associative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</a:rPr>
              <a:t>Multiple cache lines per set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</a:rPr>
              <a:t>Reduce conflict misses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</a:rPr>
              <a:t>Increase complexity/cost of cache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765675" y="982663"/>
            <a:ext cx="785813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392488" y="3584575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>
                <a:solidFill>
                  <a:srgbClr val="FF0000"/>
                </a:solidFill>
                <a:latin typeface="Trebuchet MS" pitchFamily="32" charset="0"/>
              </a:rPr>
              <a:t>0000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895725" y="20986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4773613" y="2106613"/>
            <a:ext cx="50482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5665788" y="209232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6543675" y="21018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3281363" y="2390775"/>
            <a:ext cx="28575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0</a:t>
            </a:r>
          </a:p>
        </p:txBody>
      </p:sp>
      <p:graphicFrame>
        <p:nvGraphicFramePr>
          <p:cNvPr id="2" name="Group 8"/>
          <p:cNvGraphicFramePr>
            <a:graphicFrameLocks noGrp="1"/>
          </p:cNvGraphicFramePr>
          <p:nvPr/>
        </p:nvGraphicFramePr>
        <p:xfrm>
          <a:off x="3825875" y="2360613"/>
          <a:ext cx="1592263" cy="1101726"/>
        </p:xfrm>
        <a:graphic>
          <a:graphicData uri="http://schemas.openxmlformats.org/drawingml/2006/table">
            <a:tbl>
              <a:tblPr/>
              <a:tblGrid>
                <a:gridCol w="798513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49" name="Group 21"/>
          <p:cNvGraphicFramePr>
            <a:graphicFrameLocks noGrp="1"/>
          </p:cNvGraphicFramePr>
          <p:nvPr/>
        </p:nvGraphicFramePr>
        <p:xfrm>
          <a:off x="5484813" y="2357438"/>
          <a:ext cx="1592262" cy="1101726"/>
        </p:xfrm>
        <a:graphic>
          <a:graphicData uri="http://schemas.openxmlformats.org/drawingml/2006/table">
            <a:tbl>
              <a:tblPr/>
              <a:tblGrid>
                <a:gridCol w="798512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0x00</a:t>
                      </a: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5" name="Text Box 34"/>
          <p:cNvSpPr txBox="1">
            <a:spLocks noChangeArrowheads="1"/>
          </p:cNvSpPr>
          <p:nvPr/>
        </p:nvSpPr>
        <p:spPr bwMode="auto">
          <a:xfrm>
            <a:off x="3155950" y="2120900"/>
            <a:ext cx="4000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Set</a:t>
            </a:r>
          </a:p>
        </p:txBody>
      </p:sp>
      <p:sp>
        <p:nvSpPr>
          <p:cNvPr id="22556" name="Text Box 35"/>
          <p:cNvSpPr txBox="1">
            <a:spLocks noChangeArrowheads="1"/>
          </p:cNvSpPr>
          <p:nvPr/>
        </p:nvSpPr>
        <p:spPr bwMode="auto">
          <a:xfrm>
            <a:off x="5327650" y="4670425"/>
            <a:ext cx="2763838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 miss (replace LRU)</a:t>
            </a:r>
          </a:p>
        </p:txBody>
      </p:sp>
      <p:sp>
        <p:nvSpPr>
          <p:cNvPr id="22557" name="Line 36"/>
          <p:cNvSpPr>
            <a:spLocks noChangeShapeType="1"/>
          </p:cNvSpPr>
          <p:nvPr/>
        </p:nvSpPr>
        <p:spPr bwMode="auto">
          <a:xfrm flipV="1">
            <a:off x="6269038" y="2917825"/>
            <a:ext cx="295275" cy="1824038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Text Box 37"/>
          <p:cNvSpPr txBox="1">
            <a:spLocks noChangeArrowheads="1"/>
          </p:cNvSpPr>
          <p:nvPr/>
        </p:nvSpPr>
        <p:spPr bwMode="auto">
          <a:xfrm>
            <a:off x="404813" y="76200"/>
            <a:ext cx="87169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>
                <a:solidFill>
                  <a:srgbClr val="660033"/>
                </a:solidFill>
              </a:rPr>
              <a:t>2-way set associative LRU cache </a:t>
            </a:r>
            <a:br>
              <a:rPr lang="en-US" sz="3800" dirty="0">
                <a:solidFill>
                  <a:srgbClr val="660033"/>
                </a:solidFill>
              </a:rPr>
            </a:br>
            <a:r>
              <a:rPr lang="en-US" sz="3800" dirty="0">
                <a:solidFill>
                  <a:srgbClr val="660033"/>
                </a:solidFill>
              </a:rPr>
              <a:t>(</a:t>
            </a:r>
            <a:r>
              <a:rPr lang="en-US" sz="3800" dirty="0" err="1">
                <a:solidFill>
                  <a:srgbClr val="660033"/>
                </a:solidFill>
              </a:rPr>
              <a:t>S,E,B,m</a:t>
            </a:r>
            <a:r>
              <a:rPr lang="en-US" sz="3800" dirty="0">
                <a:solidFill>
                  <a:srgbClr val="660033"/>
                </a:solidFill>
              </a:rPr>
              <a:t>) = (2,2,1,4)</a:t>
            </a:r>
          </a:p>
        </p:txBody>
      </p:sp>
      <p:sp>
        <p:nvSpPr>
          <p:cNvPr id="22559" name="Rectangle 38"/>
          <p:cNvSpPr>
            <a:spLocks noChangeArrowheads="1"/>
          </p:cNvSpPr>
          <p:nvPr/>
        </p:nvSpPr>
        <p:spPr bwMode="auto">
          <a:xfrm>
            <a:off x="3773488" y="64754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t (3 bits)</a:t>
            </a:r>
          </a:p>
        </p:txBody>
      </p:sp>
      <p:sp>
        <p:nvSpPr>
          <p:cNvPr id="22560" name="Rectangle 39"/>
          <p:cNvSpPr>
            <a:spLocks noChangeArrowheads="1"/>
          </p:cNvSpPr>
          <p:nvPr/>
        </p:nvSpPr>
        <p:spPr bwMode="auto">
          <a:xfrm>
            <a:off x="4519613" y="6475413"/>
            <a:ext cx="6889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s (1 bit)</a:t>
            </a:r>
          </a:p>
        </p:txBody>
      </p:sp>
      <p:sp>
        <p:nvSpPr>
          <p:cNvPr id="22561" name="Text Box 106"/>
          <p:cNvSpPr txBox="1">
            <a:spLocks noChangeArrowheads="1"/>
          </p:cNvSpPr>
          <p:nvPr/>
        </p:nvSpPr>
        <p:spPr bwMode="auto">
          <a:xfrm>
            <a:off x="61913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22562" name="Text Box 107"/>
          <p:cNvSpPr txBox="1">
            <a:spLocks noChangeArrowheads="1"/>
          </p:cNvSpPr>
          <p:nvPr/>
        </p:nvSpPr>
        <p:spPr bwMode="auto">
          <a:xfrm>
            <a:off x="3275013" y="2843213"/>
            <a:ext cx="2857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1</a:t>
            </a:r>
          </a:p>
        </p:txBody>
      </p:sp>
      <p:graphicFrame>
        <p:nvGraphicFramePr>
          <p:cNvPr id="109" name="Group 36"/>
          <p:cNvGraphicFramePr>
            <a:graphicFrameLocks noGrp="1"/>
          </p:cNvGraphicFramePr>
          <p:nvPr/>
        </p:nvGraphicFramePr>
        <p:xfrm>
          <a:off x="381000" y="1371600"/>
          <a:ext cx="1071562" cy="5029200"/>
        </p:xfrm>
        <a:graphic>
          <a:graphicData uri="http://schemas.openxmlformats.org/drawingml/2006/table">
            <a:tbl>
              <a:tblPr/>
              <a:tblGrid>
                <a:gridCol w="10715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0000   0x00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0001   0x11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   0x22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0011   0x33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0100   0x44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0101   0x55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   0x66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0111   0x77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1000   0x88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1001   0x99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1010   0xAA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1011   0xBB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1100   0xCC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1101   0xDD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1110   0xEE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1111   0xFF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765675" y="982663"/>
            <a:ext cx="785813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392488" y="3584575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0000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>
                <a:solidFill>
                  <a:srgbClr val="FF0000"/>
                </a:solidFill>
                <a:latin typeface="Trebuchet MS" pitchFamily="32" charset="0"/>
              </a:rPr>
              <a:t>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895725" y="20986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773613" y="2106613"/>
            <a:ext cx="50482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5665788" y="209232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543675" y="21018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281363" y="2390775"/>
            <a:ext cx="28575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0</a:t>
            </a:r>
          </a:p>
        </p:txBody>
      </p:sp>
      <p:graphicFrame>
        <p:nvGraphicFramePr>
          <p:cNvPr id="2" name="Group 8"/>
          <p:cNvGraphicFramePr>
            <a:graphicFrameLocks noGrp="1"/>
          </p:cNvGraphicFramePr>
          <p:nvPr/>
        </p:nvGraphicFramePr>
        <p:xfrm>
          <a:off x="3825875" y="2360613"/>
          <a:ext cx="1592263" cy="1101726"/>
        </p:xfrm>
        <a:graphic>
          <a:graphicData uri="http://schemas.openxmlformats.org/drawingml/2006/table">
            <a:tbl>
              <a:tblPr/>
              <a:tblGrid>
                <a:gridCol w="798513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573" name="Group 21"/>
          <p:cNvGraphicFramePr>
            <a:graphicFrameLocks noGrp="1"/>
          </p:cNvGraphicFramePr>
          <p:nvPr/>
        </p:nvGraphicFramePr>
        <p:xfrm>
          <a:off x="5484813" y="2357438"/>
          <a:ext cx="1592262" cy="1101726"/>
        </p:xfrm>
        <a:graphic>
          <a:graphicData uri="http://schemas.openxmlformats.org/drawingml/2006/table">
            <a:tbl>
              <a:tblPr/>
              <a:tblGrid>
                <a:gridCol w="798512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0x00</a:t>
                      </a: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9" name="Text Box 34"/>
          <p:cNvSpPr txBox="1">
            <a:spLocks noChangeArrowheads="1"/>
          </p:cNvSpPr>
          <p:nvPr/>
        </p:nvSpPr>
        <p:spPr bwMode="auto">
          <a:xfrm>
            <a:off x="3155950" y="2120900"/>
            <a:ext cx="4000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Set</a:t>
            </a:r>
          </a:p>
        </p:txBody>
      </p:sp>
      <p:sp>
        <p:nvSpPr>
          <p:cNvPr id="23580" name="Text Box 35"/>
          <p:cNvSpPr txBox="1">
            <a:spLocks noChangeArrowheads="1"/>
          </p:cNvSpPr>
          <p:nvPr/>
        </p:nvSpPr>
        <p:spPr bwMode="auto">
          <a:xfrm>
            <a:off x="5554663" y="4922838"/>
            <a:ext cx="113347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 hit</a:t>
            </a:r>
          </a:p>
        </p:txBody>
      </p:sp>
      <p:sp>
        <p:nvSpPr>
          <p:cNvPr id="23581" name="Line 36"/>
          <p:cNvSpPr>
            <a:spLocks noChangeShapeType="1"/>
          </p:cNvSpPr>
          <p:nvPr/>
        </p:nvSpPr>
        <p:spPr bwMode="auto">
          <a:xfrm flipH="1" flipV="1">
            <a:off x="5173663" y="2903538"/>
            <a:ext cx="1076325" cy="2043112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Text Box 37"/>
          <p:cNvSpPr txBox="1">
            <a:spLocks noChangeArrowheads="1"/>
          </p:cNvSpPr>
          <p:nvPr/>
        </p:nvSpPr>
        <p:spPr bwMode="auto">
          <a:xfrm>
            <a:off x="404813" y="76200"/>
            <a:ext cx="87169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>
                <a:solidFill>
                  <a:srgbClr val="660033"/>
                </a:solidFill>
              </a:rPr>
              <a:t>2-way set associative LRU cache </a:t>
            </a:r>
            <a:br>
              <a:rPr lang="en-US" sz="3800" dirty="0">
                <a:solidFill>
                  <a:srgbClr val="660033"/>
                </a:solidFill>
              </a:rPr>
            </a:br>
            <a:r>
              <a:rPr lang="en-US" sz="3800" dirty="0">
                <a:solidFill>
                  <a:srgbClr val="660033"/>
                </a:solidFill>
              </a:rPr>
              <a:t>(</a:t>
            </a:r>
            <a:r>
              <a:rPr lang="en-US" sz="3800" dirty="0" err="1">
                <a:solidFill>
                  <a:srgbClr val="660033"/>
                </a:solidFill>
              </a:rPr>
              <a:t>S,E,B,m</a:t>
            </a:r>
            <a:r>
              <a:rPr lang="en-US" sz="3800" dirty="0">
                <a:solidFill>
                  <a:srgbClr val="660033"/>
                </a:solidFill>
              </a:rPr>
              <a:t>) = (2,2,1,4)</a:t>
            </a:r>
          </a:p>
        </p:txBody>
      </p:sp>
      <p:sp>
        <p:nvSpPr>
          <p:cNvPr id="23583" name="Rectangle 38"/>
          <p:cNvSpPr>
            <a:spLocks noChangeArrowheads="1"/>
          </p:cNvSpPr>
          <p:nvPr/>
        </p:nvSpPr>
        <p:spPr bwMode="auto">
          <a:xfrm>
            <a:off x="3773488" y="64754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t (3 bits)</a:t>
            </a:r>
          </a:p>
        </p:txBody>
      </p:sp>
      <p:sp>
        <p:nvSpPr>
          <p:cNvPr id="23584" name="Rectangle 39"/>
          <p:cNvSpPr>
            <a:spLocks noChangeArrowheads="1"/>
          </p:cNvSpPr>
          <p:nvPr/>
        </p:nvSpPr>
        <p:spPr bwMode="auto">
          <a:xfrm>
            <a:off x="4519613" y="6475413"/>
            <a:ext cx="6889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s (1 bit)</a:t>
            </a:r>
          </a:p>
        </p:txBody>
      </p:sp>
      <p:sp>
        <p:nvSpPr>
          <p:cNvPr id="23585" name="Text Box 106"/>
          <p:cNvSpPr txBox="1">
            <a:spLocks noChangeArrowheads="1"/>
          </p:cNvSpPr>
          <p:nvPr/>
        </p:nvSpPr>
        <p:spPr bwMode="auto">
          <a:xfrm>
            <a:off x="61913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23586" name="Text Box 107"/>
          <p:cNvSpPr txBox="1">
            <a:spLocks noChangeArrowheads="1"/>
          </p:cNvSpPr>
          <p:nvPr/>
        </p:nvSpPr>
        <p:spPr bwMode="auto">
          <a:xfrm>
            <a:off x="3275013" y="2843213"/>
            <a:ext cx="2857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1</a:t>
            </a:r>
          </a:p>
        </p:txBody>
      </p:sp>
      <p:graphicFrame>
        <p:nvGraphicFramePr>
          <p:cNvPr id="109" name="Group 36"/>
          <p:cNvGraphicFramePr>
            <a:graphicFrameLocks noGrp="1"/>
          </p:cNvGraphicFramePr>
          <p:nvPr/>
        </p:nvGraphicFramePr>
        <p:xfrm>
          <a:off x="381000" y="1371600"/>
          <a:ext cx="1071562" cy="5029200"/>
        </p:xfrm>
        <a:graphic>
          <a:graphicData uri="http://schemas.openxmlformats.org/drawingml/2006/table">
            <a:tbl>
              <a:tblPr/>
              <a:tblGrid>
                <a:gridCol w="10715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0000   0x00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0001   0x11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   0x22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0011   0x33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0100   0x44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0101   0x55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   0x66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0111   0x77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1000   0x88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1001   0x99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1010   0xAA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1011   0xBB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1100   0xCC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1101   0xDD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1110   0xEE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1111   0xFF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765675" y="982663"/>
            <a:ext cx="785813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392488" y="3584575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0000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>
                <a:solidFill>
                  <a:srgbClr val="FF0000"/>
                </a:solidFill>
                <a:latin typeface="Trebuchet MS" pitchFamily="32" charset="0"/>
              </a:rPr>
              <a:t>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895725" y="20986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4773613" y="2106613"/>
            <a:ext cx="50482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5665788" y="209232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6543675" y="21018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3281363" y="2390775"/>
            <a:ext cx="28575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0</a:t>
            </a:r>
          </a:p>
        </p:txBody>
      </p:sp>
      <p:graphicFrame>
        <p:nvGraphicFramePr>
          <p:cNvPr id="2" name="Group 8"/>
          <p:cNvGraphicFramePr>
            <a:graphicFrameLocks noGrp="1"/>
          </p:cNvGraphicFramePr>
          <p:nvPr/>
        </p:nvGraphicFramePr>
        <p:xfrm>
          <a:off x="3825875" y="2360613"/>
          <a:ext cx="1592263" cy="1101726"/>
        </p:xfrm>
        <a:graphic>
          <a:graphicData uri="http://schemas.openxmlformats.org/drawingml/2006/table">
            <a:tbl>
              <a:tblPr/>
              <a:tblGrid>
                <a:gridCol w="798513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597" name="Group 21"/>
          <p:cNvGraphicFramePr>
            <a:graphicFrameLocks noGrp="1"/>
          </p:cNvGraphicFramePr>
          <p:nvPr/>
        </p:nvGraphicFramePr>
        <p:xfrm>
          <a:off x="5484813" y="2357438"/>
          <a:ext cx="1592262" cy="1101726"/>
        </p:xfrm>
        <a:graphic>
          <a:graphicData uri="http://schemas.openxmlformats.org/drawingml/2006/table">
            <a:tbl>
              <a:tblPr/>
              <a:tblGrid>
                <a:gridCol w="798512"/>
                <a:gridCol w="7937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</a:t>
                      </a: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0x66</a:t>
                      </a: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>
                      <a:noFill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3" name="Text Box 34"/>
          <p:cNvSpPr txBox="1">
            <a:spLocks noChangeArrowheads="1"/>
          </p:cNvSpPr>
          <p:nvPr/>
        </p:nvSpPr>
        <p:spPr bwMode="auto">
          <a:xfrm>
            <a:off x="3155950" y="2120900"/>
            <a:ext cx="4000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Set</a:t>
            </a:r>
          </a:p>
        </p:txBody>
      </p:sp>
      <p:sp>
        <p:nvSpPr>
          <p:cNvPr id="24604" name="Text Box 35"/>
          <p:cNvSpPr txBox="1">
            <a:spLocks noChangeArrowheads="1"/>
          </p:cNvSpPr>
          <p:nvPr/>
        </p:nvSpPr>
        <p:spPr bwMode="auto">
          <a:xfrm>
            <a:off x="5518150" y="5216525"/>
            <a:ext cx="12954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Cache miss</a:t>
            </a:r>
          </a:p>
        </p:txBody>
      </p:sp>
      <p:sp>
        <p:nvSpPr>
          <p:cNvPr id="24605" name="Line 36"/>
          <p:cNvSpPr>
            <a:spLocks noChangeShapeType="1"/>
          </p:cNvSpPr>
          <p:nvPr/>
        </p:nvSpPr>
        <p:spPr bwMode="auto">
          <a:xfrm flipV="1">
            <a:off x="6240463" y="2903538"/>
            <a:ext cx="323850" cy="2344737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Text Box 37"/>
          <p:cNvSpPr txBox="1">
            <a:spLocks noChangeArrowheads="1"/>
          </p:cNvSpPr>
          <p:nvPr/>
        </p:nvSpPr>
        <p:spPr bwMode="auto">
          <a:xfrm>
            <a:off x="404813" y="76200"/>
            <a:ext cx="87169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>
                <a:solidFill>
                  <a:srgbClr val="660033"/>
                </a:solidFill>
              </a:rPr>
              <a:t>2-way set associative LRU cache </a:t>
            </a:r>
            <a:br>
              <a:rPr lang="en-US" sz="3800" dirty="0">
                <a:solidFill>
                  <a:srgbClr val="660033"/>
                </a:solidFill>
              </a:rPr>
            </a:br>
            <a:r>
              <a:rPr lang="en-US" sz="3800" dirty="0">
                <a:solidFill>
                  <a:srgbClr val="660033"/>
                </a:solidFill>
              </a:rPr>
              <a:t>(</a:t>
            </a:r>
            <a:r>
              <a:rPr lang="en-US" sz="3800" dirty="0" err="1">
                <a:solidFill>
                  <a:srgbClr val="660033"/>
                </a:solidFill>
              </a:rPr>
              <a:t>S,E,B,m</a:t>
            </a:r>
            <a:r>
              <a:rPr lang="en-US" sz="3800" dirty="0">
                <a:solidFill>
                  <a:srgbClr val="660033"/>
                </a:solidFill>
              </a:rPr>
              <a:t>) = (2,2,1,4)</a:t>
            </a:r>
          </a:p>
        </p:txBody>
      </p:sp>
      <p:sp>
        <p:nvSpPr>
          <p:cNvPr id="24607" name="Rectangle 38"/>
          <p:cNvSpPr>
            <a:spLocks noChangeArrowheads="1"/>
          </p:cNvSpPr>
          <p:nvPr/>
        </p:nvSpPr>
        <p:spPr bwMode="auto">
          <a:xfrm>
            <a:off x="3773488" y="64754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t (3 bits)</a:t>
            </a:r>
          </a:p>
        </p:txBody>
      </p:sp>
      <p:sp>
        <p:nvSpPr>
          <p:cNvPr id="24608" name="Rectangle 39"/>
          <p:cNvSpPr>
            <a:spLocks noChangeArrowheads="1"/>
          </p:cNvSpPr>
          <p:nvPr/>
        </p:nvSpPr>
        <p:spPr bwMode="auto">
          <a:xfrm>
            <a:off x="4519613" y="6475413"/>
            <a:ext cx="6889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s (1 bit)</a:t>
            </a:r>
          </a:p>
        </p:txBody>
      </p:sp>
      <p:sp>
        <p:nvSpPr>
          <p:cNvPr id="24609" name="Text Box 106"/>
          <p:cNvSpPr txBox="1">
            <a:spLocks noChangeArrowheads="1"/>
          </p:cNvSpPr>
          <p:nvPr/>
        </p:nvSpPr>
        <p:spPr bwMode="auto">
          <a:xfrm>
            <a:off x="61913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24610" name="Text Box 107"/>
          <p:cNvSpPr txBox="1">
            <a:spLocks noChangeArrowheads="1"/>
          </p:cNvSpPr>
          <p:nvPr/>
        </p:nvSpPr>
        <p:spPr bwMode="auto">
          <a:xfrm>
            <a:off x="3275013" y="2843213"/>
            <a:ext cx="28575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Trebuchet MS" pitchFamily="32" charset="0"/>
              </a:rPr>
              <a:t>1</a:t>
            </a:r>
          </a:p>
        </p:txBody>
      </p:sp>
      <p:graphicFrame>
        <p:nvGraphicFramePr>
          <p:cNvPr id="109" name="Group 36"/>
          <p:cNvGraphicFramePr>
            <a:graphicFrameLocks noGrp="1"/>
          </p:cNvGraphicFramePr>
          <p:nvPr/>
        </p:nvGraphicFramePr>
        <p:xfrm>
          <a:off x="381000" y="1371600"/>
          <a:ext cx="1071562" cy="5029200"/>
        </p:xfrm>
        <a:graphic>
          <a:graphicData uri="http://schemas.openxmlformats.org/drawingml/2006/table">
            <a:tbl>
              <a:tblPr/>
              <a:tblGrid>
                <a:gridCol w="10715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0000   0x00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0001   0x11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   0x22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0011   0x33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0100   0x44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0101   0x55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   0x66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0111   0x77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1000   0x88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1001   0x99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1010   0xAA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1011   0xBB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1100   0xCC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1101   0xDD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1110   0xEE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1111   0xFF</a:t>
                      </a:r>
                    </a:p>
                  </a:txBody>
                  <a:tcPr marL="0" marR="0" marT="914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 smtClean="0">
                <a:solidFill>
                  <a:srgbClr val="660033"/>
                </a:solidFill>
              </a:rPr>
              <a:t>Write-policies</a:t>
            </a:r>
            <a:endParaRPr lang="en-US" sz="3800" dirty="0">
              <a:solidFill>
                <a:srgbClr val="660033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happens when data is written to memory through cache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cases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Write-hit: Block being written is in cache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Write-miss: Block being written is not in cache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 smtClean="0">
                <a:solidFill>
                  <a:srgbClr val="660033"/>
                </a:solidFill>
              </a:rPr>
              <a:t>Write-hit policies</a:t>
            </a:r>
            <a:endParaRPr lang="en-US" sz="3800" dirty="0">
              <a:solidFill>
                <a:srgbClr val="660033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Write-through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Writes go immediately to main memory (as well as cache)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Multiple cores/CPUs can monitor main memory traffic to keep caches consistent and up to date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Lots of traffic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Slows down writes</a:t>
            </a:r>
            <a:endParaRPr lang="en-US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Write-back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Writes initially made in cache only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Defer write to memory until replacement of line</a:t>
            </a:r>
          </a:p>
          <a:p>
            <a:pPr lvl="2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defRPr/>
            </a:pPr>
            <a:r>
              <a:rPr lang="en-US" altLang="en-US" dirty="0" smtClean="0">
                <a:solidFill>
                  <a:srgbClr val="000099"/>
                </a:solidFill>
              </a:rPr>
              <a:t>Use a dirty bit  to indicate cache entry that has been updated</a:t>
            </a:r>
          </a:p>
          <a:p>
            <a:pPr lvl="2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defRPr/>
            </a:pPr>
            <a:r>
              <a:rPr lang="en-US" altLang="en-US" dirty="0" smtClean="0">
                <a:solidFill>
                  <a:srgbClr val="000099"/>
                </a:solidFill>
              </a:rPr>
              <a:t>If block is to be replaced, write to main memory only if dirty bit is set</a:t>
            </a:r>
            <a:endParaRPr lang="en-US" sz="2000" dirty="0" smtClean="0">
              <a:solidFill>
                <a:srgbClr val="000066"/>
              </a:solidFill>
            </a:endParaRP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Other caches can get out of sync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Some CPUs allow one to set the cache policy for a particular program or memory page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>
                <a:solidFill>
                  <a:srgbClr val="660033"/>
                </a:solidFill>
              </a:rPr>
              <a:t>Write </a:t>
            </a:r>
            <a:r>
              <a:rPr lang="en-US" sz="3800" dirty="0" smtClean="0">
                <a:solidFill>
                  <a:srgbClr val="660033"/>
                </a:solidFill>
              </a:rPr>
              <a:t>miss policies</a:t>
            </a:r>
            <a:endParaRPr lang="en-US" sz="3800" dirty="0">
              <a:solidFill>
                <a:srgbClr val="660033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Write-allocate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When write to address misses, load into cache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Update line in cache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Good if there are subsequent reads and writes to address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write-allocate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When write to address misses, bypass cache and write straight to memory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Do not load into cache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Good if there are no subsequent reads and writes to address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Typically, 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Write-through policy paired with no-write-allocate policy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Write-back policy paired with write-allocate policy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Number of caches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logic density increases, it has become </a:t>
            </a: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advantageous 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practical to create </a:t>
            </a: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deeper multi-level 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caches: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on chip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off chip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Previously, deepening the hierarchy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Pentium II:  L1 (on chip) &amp; L2 (off chip)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Pentium III: L1 and L2 (on-chip), L3 (off chip)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Intel Core: L1 and L2 per core (on-chip), Unified L3 (on-chip)</a:t>
            </a:r>
          </a:p>
          <a:p>
            <a:pPr marL="736600" lvl="1" indent="-2381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Number of caches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42900" indent="-333375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</a:t>
            </a: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way: Split caches based 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what they store </a:t>
            </a:r>
          </a:p>
          <a:p>
            <a:pPr marL="733425" lvl="1" indent="-276225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Data cache</a:t>
            </a:r>
          </a:p>
          <a:p>
            <a:pPr marL="733425" lvl="1" indent="-276225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Instruction cache</a:t>
            </a:r>
            <a:endParaRPr lang="en-US" sz="2000" dirty="0">
              <a:solidFill>
                <a:srgbClr val="000066"/>
              </a:solidFill>
            </a:endParaRPr>
          </a:p>
          <a:p>
            <a:pPr marL="342900" indent="-333375" algn="l" eaLnBrk="1" hangingPunct="1">
              <a:lnSpc>
                <a:spcPct val="95000"/>
              </a:lnSpc>
              <a:spcBef>
                <a:spcPts val="10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16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33375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Advantage:</a:t>
            </a:r>
          </a:p>
          <a:p>
            <a:pPr marL="733425" lvl="1" indent="-276225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Likely increased hit rates – data and program accesses display different behavior</a:t>
            </a:r>
          </a:p>
          <a:p>
            <a:pPr marL="342900" indent="-333375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Disadvantage</a:t>
            </a:r>
          </a:p>
          <a:p>
            <a:pPr marL="733425" lvl="1" indent="-276225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Complexity</a:t>
            </a:r>
          </a:p>
          <a:p>
            <a:pPr marL="342900" indent="-333375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 smtClean="0">
                <a:solidFill>
                  <a:srgbClr val="660033"/>
                </a:solidFill>
              </a:rPr>
              <a:t>Intel Pentium cache hierarchy</a:t>
            </a:r>
            <a:endParaRPr lang="en-US" sz="3800" dirty="0">
              <a:solidFill>
                <a:srgbClr val="660033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instruction caches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vs.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unified cache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Intel Pentium Cache Hierarchy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612900" y="2476500"/>
            <a:ext cx="3187700" cy="3098800"/>
          </a:xfrm>
          <a:prstGeom prst="rect">
            <a:avLst/>
          </a:prstGeom>
          <a:solidFill>
            <a:srgbClr val="00FFFF"/>
          </a:solidFill>
          <a:ln w="25560" cap="sq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0099"/>
            </a:outerShdw>
          </a:effectLst>
        </p:spPr>
        <p:txBody>
          <a:bodyPr wrap="none" lIns="90360" tIns="44280" rIns="90360" bIns="4428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</a:rPr>
              <a:t>Processor Chip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2908300" y="2781300"/>
            <a:ext cx="1498600" cy="127000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000066"/>
            </a:solidFill>
            <a:miter lim="800000"/>
            <a:headEnd/>
            <a:tailEnd/>
          </a:ln>
        </p:spPr>
        <p:txBody>
          <a:bodyPr wrap="none" lIns="90360" tIns="44280" rIns="90360" bIns="4428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L1 Data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1 cycle latency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16 KB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4-way assoc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Write-through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32B lines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2679700" y="4381500"/>
            <a:ext cx="1498600" cy="81280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000066"/>
            </a:solidFill>
            <a:miter lim="800000"/>
            <a:headEnd/>
            <a:tailEnd/>
          </a:ln>
        </p:spPr>
        <p:txBody>
          <a:bodyPr wrap="none" lIns="90360" tIns="44280" rIns="90360" bIns="4428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L1 Instruction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16 KB, 4-way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32B lines</a:t>
            </a:r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1765300" y="3009900"/>
            <a:ext cx="584200" cy="127000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000066"/>
            </a:solidFill>
            <a:miter lim="800000"/>
            <a:headEnd/>
            <a:tailEnd/>
          </a:ln>
        </p:spPr>
        <p:txBody>
          <a:bodyPr wrap="none" lIns="90360" tIns="44280" rIns="90360" bIns="4428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Regs.</a:t>
            </a: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2374900" y="3225800"/>
            <a:ext cx="508000" cy="1588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2374900" y="3683000"/>
            <a:ext cx="508000" cy="1588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029200" y="2933700"/>
            <a:ext cx="1270000" cy="2336800"/>
          </a:xfrm>
          <a:prstGeom prst="rect">
            <a:avLst/>
          </a:prstGeom>
          <a:solidFill>
            <a:srgbClr val="00FFFF"/>
          </a:solidFill>
          <a:ln w="25560" cap="sq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0099"/>
            </a:outerShdw>
          </a:effectLst>
        </p:spPr>
        <p:txBody>
          <a:bodyPr wrap="none" lIns="90360" tIns="44280" rIns="90360" bIns="4428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</a:rPr>
              <a:t>L2 Unified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</a:rPr>
              <a:t>128KB--2 MB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</a:rPr>
              <a:t>4-way assoc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</a:rPr>
              <a:t>Write-back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</a:rPr>
              <a:t>Write allocate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</a:rPr>
              <a:t>32B lines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934200" y="2933700"/>
            <a:ext cx="1270000" cy="2336800"/>
          </a:xfrm>
          <a:prstGeom prst="rect">
            <a:avLst/>
          </a:prstGeom>
          <a:solidFill>
            <a:srgbClr val="00FFFF"/>
          </a:solidFill>
          <a:ln w="25560" cap="sq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0099"/>
            </a:outerShdw>
          </a:effectLst>
        </p:spPr>
        <p:txBody>
          <a:bodyPr wrap="none" lIns="90360" tIns="44280" rIns="90360" bIns="4428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</a:rPr>
              <a:t>Main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</a:rPr>
              <a:t>Memory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66"/>
                </a:solidFill>
              </a:rPr>
              <a:t>Up to 4GB</a:t>
            </a:r>
          </a:p>
        </p:txBody>
      </p:sp>
      <p:sp>
        <p:nvSpPr>
          <p:cNvPr id="41997" name="Line 12"/>
          <p:cNvSpPr>
            <a:spLocks noChangeShapeType="1"/>
          </p:cNvSpPr>
          <p:nvPr/>
        </p:nvSpPr>
        <p:spPr bwMode="auto">
          <a:xfrm>
            <a:off x="4432300" y="3530600"/>
            <a:ext cx="584200" cy="1588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4203700" y="4826000"/>
            <a:ext cx="812800" cy="1588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6324600" y="4064000"/>
            <a:ext cx="584200" cy="1588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070100" y="2286000"/>
            <a:ext cx="977900" cy="3048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Regs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112963" y="2933700"/>
            <a:ext cx="782637" cy="5715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L1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d-cache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048000" y="2933700"/>
            <a:ext cx="795338" cy="5715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L1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i-cache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2133600" y="3848100"/>
            <a:ext cx="1709738" cy="5715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L2 unified cache</a:t>
            </a:r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2590800" y="2590800"/>
            <a:ext cx="1588" cy="342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2590800" y="3505200"/>
            <a:ext cx="1588" cy="342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3429000" y="3505200"/>
            <a:ext cx="1588" cy="342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1905000" y="2133600"/>
            <a:ext cx="2122488" cy="24384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1830388" y="1828800"/>
            <a:ext cx="78898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Core 0</a:t>
            </a:r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5803900" y="2286000"/>
            <a:ext cx="977900" cy="3048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Regs</a:t>
            </a:r>
          </a:p>
        </p:txBody>
      </p: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5846763" y="2933700"/>
            <a:ext cx="782637" cy="5715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L1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d-cache</a:t>
            </a:r>
          </a:p>
        </p:txBody>
      </p:sp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6781800" y="2933700"/>
            <a:ext cx="795338" cy="5715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L1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i-cache</a:t>
            </a: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5867400" y="3848100"/>
            <a:ext cx="1709738" cy="5715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L2 unified cache</a:t>
            </a: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>
            <a:off x="6324600" y="2590800"/>
            <a:ext cx="1588" cy="342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>
            <a:off x="6324600" y="3505200"/>
            <a:ext cx="1588" cy="342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>
            <a:off x="7162800" y="3505200"/>
            <a:ext cx="1588" cy="342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5" name="Rectangle 18"/>
          <p:cNvSpPr>
            <a:spLocks noChangeArrowheads="1"/>
          </p:cNvSpPr>
          <p:nvPr/>
        </p:nvSpPr>
        <p:spPr bwMode="auto">
          <a:xfrm>
            <a:off x="5638800" y="2133600"/>
            <a:ext cx="2122488" cy="24384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5564188" y="1828800"/>
            <a:ext cx="78898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Core 3</a:t>
            </a:r>
          </a:p>
        </p:txBody>
      </p:sp>
      <p:sp>
        <p:nvSpPr>
          <p:cNvPr id="9237" name="Text Box 20"/>
          <p:cNvSpPr txBox="1">
            <a:spLocks noChangeArrowheads="1"/>
          </p:cNvSpPr>
          <p:nvPr/>
        </p:nvSpPr>
        <p:spPr bwMode="auto">
          <a:xfrm>
            <a:off x="4594225" y="3063875"/>
            <a:ext cx="5873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>
                <a:solidFill>
                  <a:srgbClr val="000066"/>
                </a:solidFill>
              </a:rPr>
              <a:t>…</a:t>
            </a:r>
          </a:p>
        </p:txBody>
      </p:sp>
      <p:sp>
        <p:nvSpPr>
          <p:cNvPr id="9238" name="Line 21"/>
          <p:cNvSpPr>
            <a:spLocks noChangeShapeType="1"/>
          </p:cNvSpPr>
          <p:nvPr/>
        </p:nvSpPr>
        <p:spPr bwMode="auto">
          <a:xfrm>
            <a:off x="2971800" y="4419600"/>
            <a:ext cx="1588" cy="533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9" name="Line 22"/>
          <p:cNvSpPr>
            <a:spLocks noChangeShapeType="1"/>
          </p:cNvSpPr>
          <p:nvPr/>
        </p:nvSpPr>
        <p:spPr bwMode="auto">
          <a:xfrm>
            <a:off x="6705600" y="4419600"/>
            <a:ext cx="1588" cy="533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0" name="Rectangle 23"/>
          <p:cNvSpPr>
            <a:spLocks noChangeArrowheads="1"/>
          </p:cNvSpPr>
          <p:nvPr/>
        </p:nvSpPr>
        <p:spPr bwMode="auto">
          <a:xfrm>
            <a:off x="2622550" y="4953000"/>
            <a:ext cx="4387850" cy="5715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L3 unified cache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(shared by all cores)</a:t>
            </a: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1752600" y="6210300"/>
            <a:ext cx="6172200" cy="5715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Main memory</a:t>
            </a:r>
          </a:p>
        </p:txBody>
      </p:sp>
      <p:sp>
        <p:nvSpPr>
          <p:cNvPr id="9242" name="Line 25"/>
          <p:cNvSpPr>
            <a:spLocks noChangeShapeType="1"/>
          </p:cNvSpPr>
          <p:nvPr/>
        </p:nvSpPr>
        <p:spPr bwMode="auto">
          <a:xfrm>
            <a:off x="4895850" y="5524500"/>
            <a:ext cx="1588" cy="6858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3" name="Rectangle 26"/>
          <p:cNvSpPr>
            <a:spLocks noChangeArrowheads="1"/>
          </p:cNvSpPr>
          <p:nvPr/>
        </p:nvSpPr>
        <p:spPr bwMode="auto">
          <a:xfrm>
            <a:off x="1752600" y="1828800"/>
            <a:ext cx="6172200" cy="3886200"/>
          </a:xfrm>
          <a:prstGeom prst="rect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1660525" y="1524000"/>
            <a:ext cx="191928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>
                <a:solidFill>
                  <a:srgbClr val="000066"/>
                </a:solidFill>
              </a:rPr>
              <a:t>Processor package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43456" y="3038475"/>
            <a:ext cx="11948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 b="1" dirty="0" smtClean="0">
                <a:solidFill>
                  <a:srgbClr val="000066"/>
                </a:solidFill>
              </a:rPr>
              <a:t>32kB each</a:t>
            </a:r>
            <a:endParaRPr lang="en-US" altLang="en-US" sz="1600" b="1" dirty="0">
              <a:solidFill>
                <a:srgbClr val="000066"/>
              </a:solidFill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768350" y="3952875"/>
            <a:ext cx="7844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 b="1" dirty="0" smtClean="0">
                <a:solidFill>
                  <a:srgbClr val="000066"/>
                </a:solidFill>
              </a:rPr>
              <a:t>256kB</a:t>
            </a:r>
            <a:endParaRPr lang="en-US" altLang="en-US" sz="1600" b="1" dirty="0">
              <a:solidFill>
                <a:srgbClr val="000066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15950" y="4943475"/>
            <a:ext cx="968833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 b="1" dirty="0" smtClean="0">
                <a:solidFill>
                  <a:srgbClr val="000066"/>
                </a:solidFill>
              </a:rPr>
              <a:t>2-20MB </a:t>
            </a:r>
            <a:endParaRPr lang="en-US" altLang="en-US" sz="1600" b="1" dirty="0">
              <a:solidFill>
                <a:srgbClr val="000066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98997" y="5781675"/>
            <a:ext cx="2180703" cy="34073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 b="1" dirty="0" smtClean="0">
                <a:solidFill>
                  <a:srgbClr val="000066"/>
                </a:solidFill>
              </a:rPr>
              <a:t>L4* 128 MB (Iris Pro)</a:t>
            </a:r>
            <a:endParaRPr lang="en-US" altLang="en-US" sz="1600" b="1" dirty="0">
              <a:solidFill>
                <a:srgbClr val="000066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08617" y="2276475"/>
            <a:ext cx="155232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 b="1" dirty="0" smtClean="0">
                <a:solidFill>
                  <a:srgbClr val="000066"/>
                </a:solidFill>
              </a:rPr>
              <a:t>16 (</a:t>
            </a:r>
            <a:r>
              <a:rPr lang="en-US" altLang="en-US" sz="1600" b="1" dirty="0" err="1" smtClean="0">
                <a:solidFill>
                  <a:srgbClr val="000066"/>
                </a:solidFill>
              </a:rPr>
              <a:t>rax</a:t>
            </a:r>
            <a:r>
              <a:rPr lang="en-US" altLang="en-US" sz="1600" b="1" dirty="0" smtClean="0">
                <a:solidFill>
                  <a:srgbClr val="000066"/>
                </a:solidFill>
              </a:rPr>
              <a:t>, </a:t>
            </a:r>
            <a:r>
              <a:rPr lang="en-US" altLang="en-US" sz="1600" b="1" dirty="0" err="1" smtClean="0">
                <a:solidFill>
                  <a:srgbClr val="000066"/>
                </a:solidFill>
              </a:rPr>
              <a:t>rbx</a:t>
            </a:r>
            <a:r>
              <a:rPr lang="en-US" altLang="en-US" sz="1600" b="1" dirty="0" smtClean="0">
                <a:solidFill>
                  <a:srgbClr val="000066"/>
                </a:solidFill>
              </a:rPr>
              <a:t>…)</a:t>
            </a:r>
            <a:endParaRPr lang="en-US" altLang="en-US" sz="1600" b="1" dirty="0">
              <a:solidFill>
                <a:srgbClr val="000066"/>
              </a:solidFill>
            </a:endParaRPr>
          </a:p>
        </p:txBody>
      </p:sp>
      <p:sp>
        <p:nvSpPr>
          <p:cNvPr id="35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 dirty="0">
                <a:solidFill>
                  <a:srgbClr val="660033"/>
                </a:solidFill>
              </a:rPr>
              <a:t>Intel Core i7 cache </a:t>
            </a:r>
            <a:r>
              <a:rPr lang="en-US" altLang="en-US" sz="3800" b="1" dirty="0" smtClean="0">
                <a:solidFill>
                  <a:srgbClr val="660033"/>
                </a:solidFill>
              </a:rPr>
              <a:t>hierarchy (2014)</a:t>
            </a:r>
            <a:endParaRPr lang="en-US" altLang="en-US" sz="3800" b="1" dirty="0">
              <a:solidFill>
                <a:srgbClr val="660033"/>
              </a:solidFill>
            </a:endParaRPr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instruction caches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vs.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unified cache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>
                <a:solidFill>
                  <a:srgbClr val="660033"/>
                </a:solidFill>
              </a:rPr>
              <a:t>A fully associative cache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1pPr>
            <a:lvl2pPr marL="733425" indent="-2762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2pPr>
            <a:lvl3pPr marL="10763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alt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fully associative cache</a:t>
            </a:r>
            <a:r>
              <a:rPr lang="en-US" alt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permits data to be stored in </a:t>
            </a:r>
            <a:r>
              <a:rPr lang="en-US" altLang="en-US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</a:t>
            </a:r>
            <a:r>
              <a:rPr lang="en-US" alt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cache block, instead of forcing each memory address into one particular block.</a:t>
            </a:r>
          </a:p>
          <a:p>
            <a:pPr lvl="1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sz="2000" b="1" dirty="0" smtClean="0">
                <a:solidFill>
                  <a:srgbClr val="000066"/>
                </a:solidFill>
              </a:rPr>
              <a:t>There is only 1 set (i.e. S=1 and s=0)</a:t>
            </a:r>
          </a:p>
          <a:p>
            <a:pPr lvl="2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defRPr/>
            </a:pPr>
            <a:r>
              <a:rPr lang="en-US" altLang="en-US" b="1" dirty="0" smtClean="0">
                <a:solidFill>
                  <a:srgbClr val="000099"/>
                </a:solidFill>
              </a:rPr>
              <a:t>C = E*B</a:t>
            </a:r>
          </a:p>
          <a:p>
            <a:pPr lvl="1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sz="2000" b="1" dirty="0" smtClean="0">
                <a:solidFill>
                  <a:srgbClr val="000066"/>
                </a:solidFill>
              </a:rPr>
              <a:t>When data is fetched from memory, it can be placed in </a:t>
            </a:r>
            <a:r>
              <a:rPr lang="en-US" altLang="en-US" sz="2000" b="1" i="1" dirty="0" smtClean="0">
                <a:solidFill>
                  <a:srgbClr val="000066"/>
                </a:solidFill>
              </a:rPr>
              <a:t>any</a:t>
            </a:r>
            <a:r>
              <a:rPr lang="en-US" altLang="en-US" sz="2000" b="1" dirty="0" smtClean="0">
                <a:solidFill>
                  <a:srgbClr val="000066"/>
                </a:solidFill>
              </a:rPr>
              <a:t> unused block of the cache. </a:t>
            </a:r>
          </a:p>
          <a:p>
            <a:pPr lvl="1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sz="2000" b="1" dirty="0" smtClean="0">
                <a:solidFill>
                  <a:srgbClr val="000066"/>
                </a:solidFill>
              </a:rPr>
              <a:t>Eliminates conflict misses between two or more memory addresses which map to a single cache block.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675" y="1584325"/>
            <a:ext cx="4927600" cy="309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1582738"/>
            <a:ext cx="3667125" cy="290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 dirty="0">
                <a:solidFill>
                  <a:srgbClr val="660033"/>
                </a:solidFill>
              </a:rPr>
              <a:t>Intel Core i7 cache hierarchy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Querying cache parameters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42900" indent="-333375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Exposed via CPUID </a:t>
            </a: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x86 </a:t>
            </a:r>
            <a:r>
              <a:rPr lang="en-US" sz="24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instruction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3425" lvl="1" indent="-276225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getconf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–a | </a:t>
            </a: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egrep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LEVEL</a:t>
            </a:r>
            <a:endParaRPr lang="en-US" sz="2000" dirty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  <a:p>
            <a:pPr marL="733425" lvl="1" indent="-276225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. /sys/devices/system/</a:t>
            </a:r>
            <a:r>
              <a:rPr lang="en-US" sz="2000" dirty="0" err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cpu</a:t>
            </a:r>
            <a:r>
              <a:rPr lang="en-US" sz="2000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/cpu0/cache/index</a:t>
            </a:r>
            <a:r>
              <a:rPr lang="en-US" sz="2000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*/*</a:t>
            </a:r>
            <a:endParaRPr lang="en-US" sz="2000" dirty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  <a:p>
            <a:pPr marL="735013" lvl="1" indent="-2762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2000" dirty="0">
              <a:solidFill>
                <a:srgbClr val="000066"/>
              </a:solidFill>
            </a:endParaRPr>
          </a:p>
          <a:p>
            <a:pPr marL="342900" indent="-333375" algn="l" eaLnBrk="1" hangingPunct="1">
              <a:lnSpc>
                <a:spcPct val="95000"/>
              </a:lnSpc>
              <a:spcBef>
                <a:spcPts val="10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16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33375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2000" dirty="0">
              <a:solidFill>
                <a:srgbClr val="000066"/>
              </a:solidFill>
            </a:endParaRPr>
          </a:p>
          <a:p>
            <a:pPr marL="342900" indent="-333375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en-US" sz="2000" dirty="0">
              <a:solidFill>
                <a:srgbClr val="000066"/>
              </a:solidFill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0" y="2506663"/>
            <a:ext cx="6400800" cy="435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315200" y="3429000"/>
            <a:ext cx="4572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7315200" y="3657600"/>
            <a:ext cx="4572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7315200" y="4572000"/>
            <a:ext cx="4572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 smtClean="0">
                <a:solidFill>
                  <a:srgbClr val="660033"/>
                </a:solidFill>
              </a:rPr>
              <a:t>Memory </a:t>
            </a:r>
            <a:r>
              <a:rPr lang="en-US" sz="3800" dirty="0">
                <a:solidFill>
                  <a:srgbClr val="660033"/>
                </a:solidFill>
              </a:rPr>
              <a:t>Mountain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Measuring memory performance of a system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Metric used: Read throughput (read bandwidth)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Number of bytes read from memory per second (MB/s)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Measured read throughput is a function of spatial and temporal locality.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Compact way to characterize memory system performance</a:t>
            </a:r>
            <a:endParaRPr lang="en-US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parameters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Size of data set (</a:t>
            </a:r>
            <a:r>
              <a:rPr lang="en-US" sz="2000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elems</a:t>
            </a:r>
            <a:r>
              <a:rPr lang="en-US" sz="2000" dirty="0" smtClean="0">
                <a:solidFill>
                  <a:srgbClr val="000066"/>
                </a:solidFill>
              </a:rPr>
              <a:t>)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Access stride length (</a:t>
            </a:r>
            <a:r>
              <a:rPr lang="en-US" sz="2000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stride</a:t>
            </a:r>
            <a:r>
              <a:rPr lang="en-US" sz="2000" dirty="0" smtClean="0">
                <a:solidFill>
                  <a:srgbClr val="000066"/>
                </a:solidFill>
              </a:rPr>
              <a:t>) </a:t>
            </a:r>
            <a:endParaRPr lang="en-US" sz="2000" dirty="0">
              <a:solidFill>
                <a:srgbClr val="000066"/>
              </a:solidFill>
            </a:endParaRP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mountain test function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6318391" cy="528606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500" dirty="0">
                <a:solidFill>
                  <a:srgbClr val="2D961E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[MAXELEMS];  </a:t>
            </a:r>
            <a:r>
              <a:rPr lang="en-US" sz="1500" dirty="0" smtClean="0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500" dirty="0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500" dirty="0" smtClean="0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Global array to traverse */</a:t>
            </a:r>
          </a:p>
          <a:p>
            <a:pPr algn="l"/>
            <a:endParaRPr lang="en-US" sz="1500" dirty="0" smtClean="0">
              <a:solidFill>
                <a:srgbClr val="9D0003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500" dirty="0" smtClean="0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/* test </a:t>
            </a:r>
            <a:r>
              <a:rPr lang="en-US" sz="1500" dirty="0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- Iterate over first "</a:t>
            </a:r>
            <a:r>
              <a:rPr lang="en-US" sz="1500" dirty="0" err="1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elems</a:t>
            </a:r>
            <a:r>
              <a:rPr lang="en-US" sz="1500" dirty="0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" elements </a:t>
            </a:r>
            <a:r>
              <a:rPr lang="en-US" sz="1500" dirty="0" smtClean="0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of</a:t>
            </a:r>
            <a:endParaRPr lang="en-US" sz="15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500" dirty="0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 *        </a:t>
            </a:r>
            <a:r>
              <a:rPr lang="en-US" sz="1500" dirty="0" smtClean="0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array “data” with stride </a:t>
            </a:r>
            <a:r>
              <a:rPr lang="en-US" sz="1500" dirty="0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of "stride", using </a:t>
            </a:r>
            <a:endParaRPr lang="en-US" sz="1500" dirty="0" smtClean="0">
              <a:solidFill>
                <a:srgbClr val="9D0003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500" dirty="0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*        using 4x4 </a:t>
            </a:r>
            <a:r>
              <a:rPr lang="en-US" sz="1500" dirty="0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loop unrolling.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500" dirty="0">
                <a:solidFill>
                  <a:srgbClr val="9D0003"/>
                </a:solidFill>
                <a:latin typeface="Courier New" pitchFamily="49" charset="0"/>
                <a:cs typeface="Courier New" pitchFamily="49" charset="0"/>
              </a:rPr>
              <a:t> */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500" dirty="0" err="1" smtClean="0">
                <a:solidFill>
                  <a:srgbClr val="2D961E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solidFill>
                  <a:srgbClr val="4A00FF"/>
                </a:solidFill>
                <a:latin typeface="Courier New" pitchFamily="49" charset="0"/>
                <a:cs typeface="Courier New" pitchFamily="49" charset="0"/>
              </a:rPr>
              <a:t>test</a:t>
            </a:r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dirty="0" err="1" smtClean="0">
                <a:solidFill>
                  <a:srgbClr val="2D961E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 smtClean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elems</a:t>
            </a:r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500" dirty="0" err="1" smtClean="0">
                <a:solidFill>
                  <a:srgbClr val="2D961E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stride</a:t>
            </a:r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15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500" dirty="0" smtClean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sx2</a:t>
            </a:r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=stride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*2, </a:t>
            </a:r>
            <a:r>
              <a:rPr lang="en-US" sz="1500" dirty="0" smtClean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sx3</a:t>
            </a:r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=stride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*3, </a:t>
            </a:r>
            <a:r>
              <a:rPr lang="en-US" sz="1500" dirty="0" smtClean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sx4</a:t>
            </a:r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=stride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*4;</a:t>
            </a:r>
          </a:p>
          <a:p>
            <a:pPr algn="l"/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acc0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acc1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acc2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acc3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algn="l"/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5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elems</a:t>
            </a:r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500" dirty="0" smtClean="0">
                <a:solidFill>
                  <a:srgbClr val="C1651C"/>
                </a:solidFill>
                <a:latin typeface="Courier New" pitchFamily="49" charset="0"/>
                <a:cs typeface="Courier New" pitchFamily="49" charset="0"/>
              </a:rPr>
              <a:t>limit</a:t>
            </a:r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length - sx4;</a:t>
            </a:r>
          </a:p>
          <a:p>
            <a:pPr algn="l"/>
            <a:endParaRPr lang="en-US" sz="15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/* Combine 4 elements at a time */</a:t>
            </a:r>
            <a:endParaRPr lang="en-US" sz="15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&lt; limit; </a:t>
            </a:r>
            <a:r>
              <a:rPr lang="en-US" sz="15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+= sx4) {</a:t>
            </a:r>
          </a:p>
          <a:p>
            <a:pPr algn="l"/>
            <a:r>
              <a:rPr lang="it-IT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acc0 = acc0 + data[i];</a:t>
            </a:r>
          </a:p>
          <a:p>
            <a:pPr algn="l"/>
            <a:r>
              <a:rPr lang="sv-SE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acc1 = acc1 + data[</a:t>
            </a:r>
            <a:r>
              <a:rPr lang="sv-SE" sz="15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i+stride</a:t>
            </a:r>
            <a:r>
              <a:rPr lang="sv-SE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algn="l"/>
            <a:r>
              <a:rPr lang="it-IT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acc2 = acc2 + data[i+sx2];</a:t>
            </a:r>
          </a:p>
          <a:p>
            <a:pPr algn="l"/>
            <a:r>
              <a:rPr lang="it-IT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acc3 = acc3 + data[i+sx3];</a:t>
            </a:r>
          </a:p>
          <a:p>
            <a:pPr algn="l"/>
            <a:r>
              <a:rPr lang="it-IT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l"/>
            <a:endParaRPr lang="it-IT" sz="15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it-IT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500" dirty="0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it-IT" sz="1500" dirty="0" err="1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Finish</a:t>
            </a:r>
            <a:r>
              <a:rPr lang="it-IT" sz="1500" dirty="0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any</a:t>
            </a:r>
            <a:r>
              <a:rPr lang="it-IT" sz="1500" dirty="0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remaining</a:t>
            </a:r>
            <a:r>
              <a:rPr lang="it-IT" sz="1500" dirty="0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elements</a:t>
            </a:r>
            <a:r>
              <a:rPr lang="it-IT" sz="1500" dirty="0">
                <a:solidFill>
                  <a:srgbClr val="CB2418"/>
                </a:solidFill>
                <a:latin typeface="Courier New" pitchFamily="49" charset="0"/>
                <a:cs typeface="Courier New" pitchFamily="49" charset="0"/>
              </a:rPr>
              <a:t> */</a:t>
            </a:r>
            <a:endParaRPr lang="it-IT" sz="15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(; </a:t>
            </a:r>
            <a:r>
              <a:rPr lang="en-US" sz="15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&lt; length; </a:t>
            </a:r>
            <a:r>
              <a:rPr lang="en-US" sz="15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 algn="l"/>
            <a:r>
              <a:rPr lang="it-IT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acc0 = acc0 + data[i];</a:t>
            </a:r>
          </a:p>
          <a:p>
            <a:pPr algn="l"/>
            <a:r>
              <a:rPr lang="it-IT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l"/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((acc0 + acc1) + (acc2 + acc3));</a:t>
            </a:r>
          </a:p>
          <a:p>
            <a:pPr algn="l"/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729581" cy="762000"/>
          </a:xfrm>
        </p:spPr>
        <p:txBody>
          <a:bodyPr/>
          <a:lstStyle/>
          <a:p>
            <a:r>
              <a:rPr lang="en-US" dirty="0" smtClean="0"/>
              <a:t>Memory Mountain results</a:t>
            </a:r>
            <a:endParaRPr lang="en-US" dirty="0"/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4246529220"/>
              </p:ext>
            </p:extLst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86600" y="304800"/>
            <a:ext cx="2108269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Core i7 </a:t>
            </a:r>
            <a:r>
              <a:rPr lang="en-US" sz="1800" dirty="0" err="1" smtClean="0">
                <a:solidFill>
                  <a:srgbClr val="002060"/>
                </a:solidFill>
              </a:rPr>
              <a:t>Haswell</a:t>
            </a:r>
            <a:endParaRPr lang="en-US" sz="1800" dirty="0" smtClean="0">
              <a:solidFill>
                <a:srgbClr val="002060"/>
              </a:solidFill>
            </a:endParaRPr>
          </a:p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2.1 GHz</a:t>
            </a:r>
          </a:p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32 KB L1 d-cache</a:t>
            </a:r>
          </a:p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256 KB L2 cache</a:t>
            </a:r>
          </a:p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8 MB L3 cache</a:t>
            </a:r>
          </a:p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64 B block size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 smtClean="0">
                  <a:solidFill>
                    <a:srgbClr val="FF0000"/>
                  </a:solidFill>
                </a:rPr>
                <a:t>Slopes </a:t>
              </a:r>
            </a:p>
            <a:p>
              <a:pPr algn="l"/>
              <a:r>
                <a:rPr lang="en-US" sz="1600" i="1" dirty="0" smtClean="0">
                  <a:solidFill>
                    <a:srgbClr val="FF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68"/>
          <p:cNvGrpSpPr/>
          <p:nvPr/>
        </p:nvGrpSpPr>
        <p:grpSpPr>
          <a:xfrm>
            <a:off x="3873193" y="2241606"/>
            <a:ext cx="4661207" cy="3471458"/>
            <a:chOff x="3873193" y="2241606"/>
            <a:chExt cx="4661207" cy="3471458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 smtClean="0">
                  <a:solidFill>
                    <a:srgbClr val="FF0000"/>
                  </a:solidFill>
                </a:rPr>
                <a:t>Ridges </a:t>
              </a:r>
            </a:p>
            <a:p>
              <a:pPr algn="l"/>
              <a:r>
                <a:rPr lang="en-US" sz="1600" i="1" dirty="0" smtClean="0">
                  <a:solidFill>
                    <a:srgbClr val="FF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57287" y="2241606"/>
              <a:ext cx="412893" cy="33855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</a:rPr>
                <a:t>L1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873193" y="5374510"/>
              <a:ext cx="640620" cy="33855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51902" y="3714750"/>
              <a:ext cx="415498" cy="33855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</a:rPr>
                <a:t>L2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48200" y="4522295"/>
              <a:ext cx="412893" cy="33855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0"/>
                </a:rPr>
                <a:t>L3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0"/>
              </a:endParaRP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70180" y="2410883"/>
              <a:ext cx="793388" cy="1411589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67400" y="3822472"/>
              <a:ext cx="1296168" cy="61555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61093" y="3822472"/>
              <a:ext cx="2102475" cy="8691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513813" y="3822472"/>
              <a:ext cx="2649755" cy="1721315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45120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Ridges of Temporal Locality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38400"/>
            <a:ext cx="6091237" cy="4223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Slice through the memory mountain </a:t>
            </a: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</a:t>
            </a:r>
            <a:r>
              <a:rPr lang="en-US" sz="24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stride=16 multiple times across different working set sizes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smtClean="0">
                <a:solidFill>
                  <a:srgbClr val="000066"/>
                </a:solidFill>
              </a:rPr>
              <a:t>Get read </a:t>
            </a:r>
            <a:r>
              <a:rPr lang="en-US" sz="2000" dirty="0" smtClean="0">
                <a:solidFill>
                  <a:srgbClr val="000066"/>
                </a:solidFill>
              </a:rPr>
              <a:t>throughputs </a:t>
            </a:r>
            <a:r>
              <a:rPr lang="en-US" sz="2000" dirty="0">
                <a:solidFill>
                  <a:srgbClr val="000066"/>
                </a:solidFill>
              </a:rPr>
              <a:t>of different caches and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A Slope of Spatial Locality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Slice through memory mountain </a:t>
            </a: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</a:t>
            </a:r>
            <a:r>
              <a:rPr lang="en-US" sz="24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size=4MB using different strides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smtClean="0">
                <a:solidFill>
                  <a:srgbClr val="000066"/>
                </a:solidFill>
              </a:rPr>
              <a:t>Reveals the cache </a:t>
            </a:r>
            <a:r>
              <a:rPr lang="en-US" sz="2000" dirty="0">
                <a:solidFill>
                  <a:srgbClr val="000066"/>
                </a:solidFill>
              </a:rPr>
              <a:t>block size.</a:t>
            </a:r>
          </a:p>
          <a:p>
            <a:pPr marL="736600" lvl="1" indent="-2381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0066"/>
              </a:solidFill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63" y="2531331"/>
            <a:ext cx="6116637" cy="4280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Matrix Multiplication Example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Writing memory efficient code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Cache effects to consider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Total cache size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>
                <a:solidFill>
                  <a:srgbClr val="000099"/>
                </a:solidFill>
              </a:rPr>
              <a:t>Exploit temporal locality and keep the working set </a:t>
            </a:r>
            <a:r>
              <a:rPr lang="en-US" sz="1600" dirty="0" smtClean="0">
                <a:solidFill>
                  <a:srgbClr val="000099"/>
                </a:solidFill>
              </a:rPr>
              <a:t>small</a:t>
            </a:r>
            <a:endParaRPr lang="en-US" sz="1600" dirty="0">
              <a:solidFill>
                <a:srgbClr val="000099"/>
              </a:solidFill>
            </a:endParaRPr>
          </a:p>
          <a:p>
            <a:pPr marL="735013" lvl="1" indent="-239713" algn="l" eaLnBrk="1" hangingPunct="1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Block size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>
                <a:solidFill>
                  <a:srgbClr val="000099"/>
                </a:solidFill>
              </a:rPr>
              <a:t>Exploit spatial locality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9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9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Description: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Multiply N x N matrices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O(N</a:t>
            </a:r>
            <a:r>
              <a:rPr lang="en-US" baseline="30000" dirty="0">
                <a:solidFill>
                  <a:srgbClr val="000066"/>
                </a:solidFill>
              </a:rPr>
              <a:t>3</a:t>
            </a:r>
            <a:r>
              <a:rPr lang="en-US" dirty="0">
                <a:solidFill>
                  <a:srgbClr val="000066"/>
                </a:solidFill>
              </a:rPr>
              <a:t>) total operations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Accesses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>
                <a:solidFill>
                  <a:srgbClr val="000099"/>
                </a:solidFill>
              </a:rPr>
              <a:t>N reads per source element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00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>
                <a:solidFill>
                  <a:srgbClr val="000099"/>
                </a:solidFill>
              </a:rPr>
              <a:t>N values summed per destination</a:t>
            </a:r>
          </a:p>
          <a:p>
            <a:pPr lvl="3" algn="l" eaLnBrk="1" hangingPunct="1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Arial" charset="0"/>
              <a:buChar char="»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1600" dirty="0">
                <a:solidFill>
                  <a:srgbClr val="000066"/>
                </a:solidFill>
              </a:rPr>
              <a:t>but may be able to hold in register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270375" y="2751138"/>
            <a:ext cx="4492625" cy="260985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0066"/>
            </a:outerShdw>
          </a:effectLst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65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} 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7013575" y="2714625"/>
            <a:ext cx="16764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>
                <a:solidFill>
                  <a:srgbClr val="FF0000"/>
                </a:solidFill>
              </a:rPr>
              <a:t>Variable </a:t>
            </a:r>
            <a:r>
              <a:rPr lang="en-US" i="1">
                <a:solidFill>
                  <a:srgbClr val="FF0000"/>
                </a:solidFill>
                <a:latin typeface="Courier New" pitchFamily="49" charset="0"/>
              </a:rPr>
              <a:t>sum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>
                <a:solidFill>
                  <a:srgbClr val="FF0000"/>
                </a:solidFill>
              </a:rPr>
              <a:t>held in register</a:t>
            </a: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 flipH="1">
            <a:off x="6238875" y="3733800"/>
            <a:ext cx="1466850" cy="1588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 flipH="1">
            <a:off x="7686675" y="3276600"/>
            <a:ext cx="247650" cy="444500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Miss Rate Analysis for Matrix Multiply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Assume: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Double-precision floating point numbers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Line size = 32 bytes (big enough for 4 8-byte doubles)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Matrix dimension (N) is very large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solidFill>
                  <a:srgbClr val="000099"/>
                </a:solidFill>
              </a:rPr>
              <a:t>Approximate 1/N as 0.0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Cache is not even big enough to hold multiple rows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 Method: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Look at access pattern of inner loop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5867400" y="5257800"/>
            <a:ext cx="346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C</a:t>
            </a:r>
          </a:p>
        </p:txBody>
      </p:sp>
      <p:grpSp>
        <p:nvGrpSpPr>
          <p:cNvPr id="51205" name="Group 4"/>
          <p:cNvGrpSpPr>
            <a:grpSpLocks/>
          </p:cNvGrpSpPr>
          <p:nvPr/>
        </p:nvGrpSpPr>
        <p:grpSpPr bwMode="auto">
          <a:xfrm>
            <a:off x="1806575" y="4367213"/>
            <a:ext cx="1066800" cy="1306512"/>
            <a:chOff x="1138" y="2751"/>
            <a:chExt cx="672" cy="823"/>
          </a:xfrm>
        </p:grpSpPr>
        <p:sp>
          <p:nvSpPr>
            <p:cNvPr id="51223" name="Rectangle 5"/>
            <p:cNvSpPr>
              <a:spLocks noChangeArrowheads="1"/>
            </p:cNvSpPr>
            <p:nvPr/>
          </p:nvSpPr>
          <p:spPr bwMode="auto">
            <a:xfrm>
              <a:off x="1348" y="2980"/>
              <a:ext cx="372" cy="322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4" name="Rectangle 6"/>
            <p:cNvSpPr>
              <a:spLocks noChangeArrowheads="1"/>
            </p:cNvSpPr>
            <p:nvPr/>
          </p:nvSpPr>
          <p:spPr bwMode="auto">
            <a:xfrm>
              <a:off x="1427" y="3346"/>
              <a:ext cx="209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A</a:t>
              </a:r>
            </a:p>
          </p:txBody>
        </p:sp>
        <p:grpSp>
          <p:nvGrpSpPr>
            <p:cNvPr id="51225" name="Group 7"/>
            <p:cNvGrpSpPr>
              <a:grpSpLocks/>
            </p:cNvGrpSpPr>
            <p:nvPr/>
          </p:nvGrpSpPr>
          <p:grpSpPr bwMode="auto">
            <a:xfrm>
              <a:off x="1352" y="2751"/>
              <a:ext cx="458" cy="189"/>
              <a:chOff x="1352" y="2751"/>
              <a:chExt cx="458" cy="189"/>
            </a:xfrm>
          </p:grpSpPr>
          <p:sp>
            <p:nvSpPr>
              <p:cNvPr id="51229" name="Line 8"/>
              <p:cNvSpPr>
                <a:spLocks noChangeShapeType="1"/>
              </p:cNvSpPr>
              <p:nvPr/>
            </p:nvSpPr>
            <p:spPr bwMode="auto">
              <a:xfrm>
                <a:off x="1352" y="2832"/>
                <a:ext cx="458" cy="0"/>
              </a:xfrm>
              <a:prstGeom prst="line">
                <a:avLst/>
              </a:prstGeom>
              <a:noFill/>
              <a:ln w="25560" cap="sq">
                <a:solidFill>
                  <a:srgbClr val="000066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0" name="Rectangle 9"/>
              <p:cNvSpPr>
                <a:spLocks noChangeArrowheads="1"/>
              </p:cNvSpPr>
              <p:nvPr/>
            </p:nvSpPr>
            <p:spPr bwMode="auto">
              <a:xfrm>
                <a:off x="1431" y="2751"/>
                <a:ext cx="170" cy="1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l">
                  <a:lnSpc>
                    <a:spcPct val="100000"/>
                  </a:lnSpc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400">
                    <a:solidFill>
                      <a:srgbClr val="000066"/>
                    </a:solidFill>
                  </a:rPr>
                  <a:t>k</a:t>
                </a:r>
              </a:p>
            </p:txBody>
          </p:sp>
        </p:grpSp>
        <p:grpSp>
          <p:nvGrpSpPr>
            <p:cNvPr id="51226" name="Group 10"/>
            <p:cNvGrpSpPr>
              <a:grpSpLocks/>
            </p:cNvGrpSpPr>
            <p:nvPr/>
          </p:nvGrpSpPr>
          <p:grpSpPr bwMode="auto">
            <a:xfrm>
              <a:off x="1138" y="2984"/>
              <a:ext cx="138" cy="458"/>
              <a:chOff x="1138" y="2984"/>
              <a:chExt cx="138" cy="458"/>
            </a:xfrm>
          </p:grpSpPr>
          <p:sp>
            <p:nvSpPr>
              <p:cNvPr id="51227" name="Line 11"/>
              <p:cNvSpPr>
                <a:spLocks noChangeShapeType="1"/>
              </p:cNvSpPr>
              <p:nvPr/>
            </p:nvSpPr>
            <p:spPr bwMode="auto">
              <a:xfrm>
                <a:off x="1212" y="2984"/>
                <a:ext cx="0" cy="458"/>
              </a:xfrm>
              <a:prstGeom prst="line">
                <a:avLst/>
              </a:prstGeom>
              <a:noFill/>
              <a:ln w="25560" cap="sq">
                <a:solidFill>
                  <a:srgbClr val="000066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8" name="Rectangle 12"/>
              <p:cNvSpPr>
                <a:spLocks noChangeArrowheads="1"/>
              </p:cNvSpPr>
              <p:nvPr/>
            </p:nvSpPr>
            <p:spPr bwMode="auto">
              <a:xfrm>
                <a:off x="1138" y="3039"/>
                <a:ext cx="138" cy="1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l">
                  <a:lnSpc>
                    <a:spcPct val="100000"/>
                  </a:lnSpc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400">
                    <a:solidFill>
                      <a:srgbClr val="000066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51206" name="Group 13"/>
          <p:cNvGrpSpPr>
            <a:grpSpLocks/>
          </p:cNvGrpSpPr>
          <p:nvPr/>
        </p:nvGrpSpPr>
        <p:grpSpPr bwMode="auto">
          <a:xfrm>
            <a:off x="3560763" y="4367213"/>
            <a:ext cx="987425" cy="1306512"/>
            <a:chOff x="2243" y="2751"/>
            <a:chExt cx="622" cy="823"/>
          </a:xfrm>
        </p:grpSpPr>
        <p:sp>
          <p:nvSpPr>
            <p:cNvPr id="51215" name="Rectangle 14"/>
            <p:cNvSpPr>
              <a:spLocks noChangeArrowheads="1"/>
            </p:cNvSpPr>
            <p:nvPr/>
          </p:nvSpPr>
          <p:spPr bwMode="auto">
            <a:xfrm>
              <a:off x="2452" y="2980"/>
              <a:ext cx="369" cy="322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Rectangle 15"/>
            <p:cNvSpPr>
              <a:spLocks noChangeArrowheads="1"/>
            </p:cNvSpPr>
            <p:nvPr/>
          </p:nvSpPr>
          <p:spPr bwMode="auto">
            <a:xfrm>
              <a:off x="2529" y="3346"/>
              <a:ext cx="209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B</a:t>
              </a:r>
            </a:p>
          </p:txBody>
        </p:sp>
        <p:grpSp>
          <p:nvGrpSpPr>
            <p:cNvPr id="51217" name="Group 16"/>
            <p:cNvGrpSpPr>
              <a:grpSpLocks/>
            </p:cNvGrpSpPr>
            <p:nvPr/>
          </p:nvGrpSpPr>
          <p:grpSpPr bwMode="auto">
            <a:xfrm>
              <a:off x="2243" y="2984"/>
              <a:ext cx="170" cy="458"/>
              <a:chOff x="2243" y="2984"/>
              <a:chExt cx="170" cy="458"/>
            </a:xfrm>
          </p:grpSpPr>
          <p:sp>
            <p:nvSpPr>
              <p:cNvPr id="51221" name="Line 17"/>
              <p:cNvSpPr>
                <a:spLocks noChangeShapeType="1"/>
              </p:cNvSpPr>
              <p:nvPr/>
            </p:nvSpPr>
            <p:spPr bwMode="auto">
              <a:xfrm>
                <a:off x="2316" y="2984"/>
                <a:ext cx="0" cy="458"/>
              </a:xfrm>
              <a:prstGeom prst="line">
                <a:avLst/>
              </a:prstGeom>
              <a:noFill/>
              <a:ln w="25560" cap="sq">
                <a:solidFill>
                  <a:srgbClr val="000066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2" name="Rectangle 18"/>
              <p:cNvSpPr>
                <a:spLocks noChangeArrowheads="1"/>
              </p:cNvSpPr>
              <p:nvPr/>
            </p:nvSpPr>
            <p:spPr bwMode="auto">
              <a:xfrm>
                <a:off x="2243" y="3039"/>
                <a:ext cx="170" cy="1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l">
                  <a:lnSpc>
                    <a:spcPct val="100000"/>
                  </a:lnSpc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400">
                    <a:solidFill>
                      <a:srgbClr val="000066"/>
                    </a:solidFill>
                  </a:rPr>
                  <a:t>k</a:t>
                </a:r>
              </a:p>
            </p:txBody>
          </p:sp>
        </p:grpSp>
        <p:grpSp>
          <p:nvGrpSpPr>
            <p:cNvPr id="51218" name="Group 19"/>
            <p:cNvGrpSpPr>
              <a:grpSpLocks/>
            </p:cNvGrpSpPr>
            <p:nvPr/>
          </p:nvGrpSpPr>
          <p:grpSpPr bwMode="auto">
            <a:xfrm>
              <a:off x="2408" y="2751"/>
              <a:ext cx="457" cy="189"/>
              <a:chOff x="2408" y="2751"/>
              <a:chExt cx="457" cy="189"/>
            </a:xfrm>
          </p:grpSpPr>
          <p:sp>
            <p:nvSpPr>
              <p:cNvPr id="51219" name="Line 20"/>
              <p:cNvSpPr>
                <a:spLocks noChangeShapeType="1"/>
              </p:cNvSpPr>
              <p:nvPr/>
            </p:nvSpPr>
            <p:spPr bwMode="auto">
              <a:xfrm>
                <a:off x="2408" y="2832"/>
                <a:ext cx="457" cy="0"/>
              </a:xfrm>
              <a:prstGeom prst="line">
                <a:avLst/>
              </a:prstGeom>
              <a:noFill/>
              <a:ln w="25560" cap="sq">
                <a:solidFill>
                  <a:srgbClr val="000066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0" name="Rectangle 21"/>
              <p:cNvSpPr>
                <a:spLocks noChangeArrowheads="1"/>
              </p:cNvSpPr>
              <p:nvPr/>
            </p:nvSpPr>
            <p:spPr bwMode="auto">
              <a:xfrm>
                <a:off x="2484" y="2751"/>
                <a:ext cx="138" cy="1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l">
                  <a:lnSpc>
                    <a:spcPct val="100000"/>
                  </a:lnSpc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400">
                    <a:solidFill>
                      <a:srgbClr val="000066"/>
                    </a:solidFill>
                  </a:rPr>
                  <a:t>j</a:t>
                </a:r>
              </a:p>
            </p:txBody>
          </p:sp>
        </p:grpSp>
      </p:grpSp>
      <p:grpSp>
        <p:nvGrpSpPr>
          <p:cNvPr id="51207" name="Group 22"/>
          <p:cNvGrpSpPr>
            <a:grpSpLocks/>
          </p:cNvGrpSpPr>
          <p:nvPr/>
        </p:nvGrpSpPr>
        <p:grpSpPr bwMode="auto">
          <a:xfrm>
            <a:off x="5387975" y="4367213"/>
            <a:ext cx="1066800" cy="1096962"/>
            <a:chOff x="3394" y="2751"/>
            <a:chExt cx="672" cy="691"/>
          </a:xfrm>
        </p:grpSpPr>
        <p:sp>
          <p:nvSpPr>
            <p:cNvPr id="51208" name="Rectangle 23"/>
            <p:cNvSpPr>
              <a:spLocks noChangeArrowheads="1"/>
            </p:cNvSpPr>
            <p:nvPr/>
          </p:nvSpPr>
          <p:spPr bwMode="auto">
            <a:xfrm>
              <a:off x="3604" y="2980"/>
              <a:ext cx="370" cy="322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09" name="Group 24"/>
            <p:cNvGrpSpPr>
              <a:grpSpLocks/>
            </p:cNvGrpSpPr>
            <p:nvPr/>
          </p:nvGrpSpPr>
          <p:grpSpPr bwMode="auto">
            <a:xfrm>
              <a:off x="3394" y="2984"/>
              <a:ext cx="138" cy="458"/>
              <a:chOff x="3394" y="2984"/>
              <a:chExt cx="138" cy="458"/>
            </a:xfrm>
          </p:grpSpPr>
          <p:sp>
            <p:nvSpPr>
              <p:cNvPr id="51213" name="Line 25"/>
              <p:cNvSpPr>
                <a:spLocks noChangeShapeType="1"/>
              </p:cNvSpPr>
              <p:nvPr/>
            </p:nvSpPr>
            <p:spPr bwMode="auto">
              <a:xfrm>
                <a:off x="3468" y="2984"/>
                <a:ext cx="0" cy="458"/>
              </a:xfrm>
              <a:prstGeom prst="line">
                <a:avLst/>
              </a:prstGeom>
              <a:noFill/>
              <a:ln w="25560" cap="sq">
                <a:solidFill>
                  <a:srgbClr val="000066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4" name="Rectangle 26"/>
              <p:cNvSpPr>
                <a:spLocks noChangeArrowheads="1"/>
              </p:cNvSpPr>
              <p:nvPr/>
            </p:nvSpPr>
            <p:spPr bwMode="auto">
              <a:xfrm>
                <a:off x="3394" y="3039"/>
                <a:ext cx="138" cy="1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l">
                  <a:lnSpc>
                    <a:spcPct val="100000"/>
                  </a:lnSpc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400">
                    <a:solidFill>
                      <a:srgbClr val="000066"/>
                    </a:solidFill>
                  </a:rPr>
                  <a:t>i</a:t>
                </a:r>
              </a:p>
            </p:txBody>
          </p:sp>
        </p:grpSp>
        <p:grpSp>
          <p:nvGrpSpPr>
            <p:cNvPr id="51210" name="Group 27"/>
            <p:cNvGrpSpPr>
              <a:grpSpLocks/>
            </p:cNvGrpSpPr>
            <p:nvPr/>
          </p:nvGrpSpPr>
          <p:grpSpPr bwMode="auto">
            <a:xfrm>
              <a:off x="3608" y="2751"/>
              <a:ext cx="458" cy="189"/>
              <a:chOff x="3608" y="2751"/>
              <a:chExt cx="458" cy="189"/>
            </a:xfrm>
          </p:grpSpPr>
          <p:sp>
            <p:nvSpPr>
              <p:cNvPr id="51211" name="Line 28"/>
              <p:cNvSpPr>
                <a:spLocks noChangeShapeType="1"/>
              </p:cNvSpPr>
              <p:nvPr/>
            </p:nvSpPr>
            <p:spPr bwMode="auto">
              <a:xfrm>
                <a:off x="3608" y="2832"/>
                <a:ext cx="458" cy="0"/>
              </a:xfrm>
              <a:prstGeom prst="line">
                <a:avLst/>
              </a:prstGeom>
              <a:noFill/>
              <a:ln w="25560" cap="sq">
                <a:solidFill>
                  <a:srgbClr val="000066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2" name="Rectangle 29"/>
              <p:cNvSpPr>
                <a:spLocks noChangeArrowheads="1"/>
              </p:cNvSpPr>
              <p:nvPr/>
            </p:nvSpPr>
            <p:spPr bwMode="auto">
              <a:xfrm>
                <a:off x="3682" y="2751"/>
                <a:ext cx="138" cy="1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360" tIns="44280" rIns="90360" bIns="44280">
                <a:spAutoFit/>
              </a:bodyPr>
              <a:lstStyle/>
              <a:p>
                <a:pPr algn="l">
                  <a:lnSpc>
                    <a:spcPct val="100000"/>
                  </a:lnSpc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400">
                    <a:solidFill>
                      <a:srgbClr val="000066"/>
                    </a:solidFill>
                  </a:rPr>
                  <a:t>j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04813" y="134938"/>
            <a:ext cx="87169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Layout of C Arrays in Memory (review)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arrays allocated in row-major order</a:t>
            </a:r>
          </a:p>
          <a:p>
            <a:pPr marL="735013" lvl="1" indent="-239713" algn="l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each row in contiguous memory locations</a:t>
            </a:r>
          </a:p>
          <a:p>
            <a:pPr marL="385763" indent="-376238" algn="l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Stepping through columns in one row:</a:t>
            </a:r>
          </a:p>
          <a:p>
            <a:pPr marL="735013" lvl="1" indent="-239713" algn="l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  <a:latin typeface="Courier New" pitchFamily="49" charset="0"/>
              </a:rPr>
              <a:t>for (i = 0; i &lt; N; i++)</a:t>
            </a:r>
          </a:p>
          <a:p>
            <a:pPr marL="1146175" lvl="2" algn="l" eaLnBrk="1" hangingPunct="1">
              <a:lnSpc>
                <a:spcPct val="97000"/>
              </a:lnSpc>
              <a:spcBef>
                <a:spcPts val="2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solidFill>
                  <a:srgbClr val="000099"/>
                </a:solidFill>
                <a:latin typeface="Courier New" pitchFamily="49" charset="0"/>
              </a:rPr>
              <a:t>sum += a[0][i];</a:t>
            </a:r>
          </a:p>
          <a:p>
            <a:pPr marL="735013" lvl="1" indent="-239713" algn="l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accesses successive elements</a:t>
            </a:r>
          </a:p>
          <a:p>
            <a:pPr marL="385763" indent="-376238" algn="l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Stepping through rows in one column:</a:t>
            </a:r>
          </a:p>
          <a:p>
            <a:pPr marL="735013" lvl="1" indent="-239713" algn="l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  <a:latin typeface="Courier New" pitchFamily="49" charset="0"/>
              </a:rPr>
              <a:t>for (i = 0; i &lt; n; i++)</a:t>
            </a:r>
          </a:p>
          <a:p>
            <a:pPr marL="1146175" lvl="2" algn="l" eaLnBrk="1" hangingPunct="1">
              <a:lnSpc>
                <a:spcPct val="97000"/>
              </a:lnSpc>
              <a:spcBef>
                <a:spcPts val="2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solidFill>
                  <a:srgbClr val="000099"/>
                </a:solidFill>
                <a:latin typeface="Courier New" pitchFamily="49" charset="0"/>
              </a:rPr>
              <a:t>sum += a[i][0];</a:t>
            </a:r>
          </a:p>
          <a:p>
            <a:pPr marL="735013" lvl="1" indent="-239713" algn="l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accesses distant elements</a:t>
            </a:r>
          </a:p>
          <a:p>
            <a:pPr marL="735013" lvl="1" indent="-239713" algn="l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no spatial locality!</a:t>
            </a:r>
          </a:p>
          <a:p>
            <a:pPr marL="1144588" lvl="2" algn="l" eaLnBrk="1" hangingPunct="1">
              <a:lnSpc>
                <a:spcPct val="9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solidFill>
                  <a:srgbClr val="000099"/>
                </a:solidFill>
              </a:rPr>
              <a:t>compulsory miss rate = 1 (i.e. 100%)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>
                <a:solidFill>
                  <a:srgbClr val="660033"/>
                </a:solidFill>
              </a:rPr>
              <a:t>Fully associative cache example </a:t>
            </a: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marL="385763" indent="-376238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1pPr>
            <a:lvl2pPr marL="735013" indent="-239713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2pPr>
            <a:lvl3pPr marL="1146175"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3pPr>
            <a:lvl4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4pPr>
            <a:lvl5pP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>
                <a:solidFill>
                  <a:srgbClr val="FFFFFF"/>
                </a:solidFill>
                <a:latin typeface="Arial" charset="0"/>
                <a:ea typeface="AR PL ShanHeiSun Uni" charset="0"/>
                <a:cs typeface="AR PL ShanHeiSun Uni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defRPr/>
            </a:pPr>
            <a:r>
              <a:rPr lang="en-US" alt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Consider the following fully associative cache: (</a:t>
            </a:r>
            <a:r>
              <a:rPr lang="en-US" altLang="en-US" sz="2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S,E,B,m</a:t>
            </a:r>
            <a:r>
              <a:rPr lang="en-US" alt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= (1,4,1,4)</a:t>
            </a:r>
          </a:p>
          <a:p>
            <a:pPr lvl="1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sz="2000" b="1" dirty="0" smtClean="0">
                <a:solidFill>
                  <a:srgbClr val="000066"/>
                </a:solidFill>
              </a:rPr>
              <a:t>Derive values for number of address bits used for the tag (t), the index (s) and the block offset (b)</a:t>
            </a:r>
          </a:p>
          <a:p>
            <a:pPr lvl="2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defRPr/>
            </a:pPr>
            <a:endParaRPr lang="en-US" altLang="en-US" sz="2000" b="1" dirty="0" smtClean="0">
              <a:solidFill>
                <a:srgbClr val="000066"/>
              </a:solidFill>
            </a:endParaRPr>
          </a:p>
          <a:p>
            <a:pPr marL="917575" lvl="2" indent="0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defRPr/>
            </a:pPr>
            <a:endParaRPr lang="en-US" altLang="en-US" sz="2000" b="1" dirty="0" smtClean="0">
              <a:solidFill>
                <a:srgbClr val="000066"/>
              </a:solidFill>
            </a:endParaRPr>
          </a:p>
          <a:p>
            <a:pPr lvl="1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sz="2000" b="1" dirty="0" smtClean="0">
                <a:solidFill>
                  <a:srgbClr val="000066"/>
                </a:solidFill>
              </a:rPr>
              <a:t>Draw a diagram of which bits of the address are used for the tag, the set index and the block offset</a:t>
            </a:r>
          </a:p>
          <a:p>
            <a:pPr marL="738188" lvl="1" indent="-2381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defRPr/>
            </a:pPr>
            <a:endParaRPr lang="en-US" altLang="en-US" sz="2000" b="1" dirty="0" smtClean="0">
              <a:solidFill>
                <a:srgbClr val="000066"/>
              </a:solidFill>
            </a:endParaRPr>
          </a:p>
          <a:p>
            <a:pPr lvl="1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defRPr/>
            </a:pPr>
            <a:r>
              <a:rPr lang="en-US" altLang="en-US" sz="2000" b="1" dirty="0" smtClean="0">
                <a:solidFill>
                  <a:srgbClr val="000066"/>
                </a:solidFill>
              </a:rPr>
              <a:t>Draw a diagram of the cache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270125" y="41894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400">
                <a:solidFill>
                  <a:srgbClr val="000066"/>
                </a:solidFill>
              </a:rPr>
              <a:t>t (4 bits)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565275" y="5029200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449513" y="5037138"/>
            <a:ext cx="50482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69638" name="Group 6"/>
          <p:cNvGraphicFramePr>
            <a:graphicFrameLocks noGrp="1"/>
          </p:cNvGraphicFramePr>
          <p:nvPr/>
        </p:nvGraphicFramePr>
        <p:xfrm>
          <a:off x="1500188" y="5299075"/>
          <a:ext cx="1560512" cy="457200"/>
        </p:xfrm>
        <a:graphic>
          <a:graphicData uri="http://schemas.openxmlformats.org/drawingml/2006/table">
            <a:tbl>
              <a:tblPr/>
              <a:tblGrid>
                <a:gridCol w="685800"/>
                <a:gridCol w="874712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4 bits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 byte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3217863" y="5037138"/>
            <a:ext cx="407987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4102100" y="5046663"/>
            <a:ext cx="50482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69650" name="Group 18"/>
          <p:cNvGraphicFramePr>
            <a:graphicFrameLocks noGrp="1"/>
          </p:cNvGraphicFramePr>
          <p:nvPr/>
        </p:nvGraphicFramePr>
        <p:xfrm>
          <a:off x="3154363" y="5307013"/>
          <a:ext cx="1562100" cy="457200"/>
        </p:xfrm>
        <a:graphic>
          <a:graphicData uri="http://schemas.openxmlformats.org/drawingml/2006/table">
            <a:tbl>
              <a:tblPr/>
              <a:tblGrid>
                <a:gridCol w="657225"/>
                <a:gridCol w="90487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4 bits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 byte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4864100" y="5037138"/>
            <a:ext cx="407988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5748338" y="5046663"/>
            <a:ext cx="50482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69662" name="Group 30"/>
          <p:cNvGraphicFramePr>
            <a:graphicFrameLocks noGrp="1"/>
          </p:cNvGraphicFramePr>
          <p:nvPr/>
        </p:nvGraphicFramePr>
        <p:xfrm>
          <a:off x="4799013" y="5307013"/>
          <a:ext cx="1562100" cy="457200"/>
        </p:xfrm>
        <a:graphic>
          <a:graphicData uri="http://schemas.openxmlformats.org/drawingml/2006/table">
            <a:tbl>
              <a:tblPr/>
              <a:tblGrid>
                <a:gridCol w="677863"/>
                <a:gridCol w="884237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4 bits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 byte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6503988" y="503237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7388225" y="5040313"/>
            <a:ext cx="50482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69674" name="Group 42"/>
          <p:cNvGraphicFramePr>
            <a:graphicFrameLocks noGrp="1"/>
          </p:cNvGraphicFramePr>
          <p:nvPr/>
        </p:nvGraphicFramePr>
        <p:xfrm>
          <a:off x="6438900" y="5300663"/>
          <a:ext cx="1562100" cy="457200"/>
        </p:xfrm>
        <a:graphic>
          <a:graphicData uri="http://schemas.openxmlformats.org/drawingml/2006/table">
            <a:tbl>
              <a:tblPr/>
              <a:tblGrid>
                <a:gridCol w="661987"/>
                <a:gridCol w="900113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4 bits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 byte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84" name="Text Box 52"/>
          <p:cNvSpPr txBox="1">
            <a:spLocks noChangeArrowheads="1"/>
          </p:cNvSpPr>
          <p:nvPr/>
        </p:nvSpPr>
        <p:spPr bwMode="auto">
          <a:xfrm>
            <a:off x="893763" y="5422900"/>
            <a:ext cx="920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9685" name="Text Box 53"/>
          <p:cNvSpPr txBox="1">
            <a:spLocks noChangeArrowheads="1"/>
          </p:cNvSpPr>
          <p:nvPr/>
        </p:nvSpPr>
        <p:spPr bwMode="auto">
          <a:xfrm>
            <a:off x="685800" y="5334000"/>
            <a:ext cx="7620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9686" name="Text Box 54"/>
          <p:cNvSpPr txBox="1">
            <a:spLocks noChangeArrowheads="1"/>
          </p:cNvSpPr>
          <p:nvPr/>
        </p:nvSpPr>
        <p:spPr bwMode="auto">
          <a:xfrm>
            <a:off x="493713" y="5410200"/>
            <a:ext cx="1182687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45720" tIns="46800" rIns="4572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600" dirty="0">
                <a:solidFill>
                  <a:srgbClr val="000066"/>
                </a:solidFill>
              </a:rPr>
              <a:t>s=0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9200" y="2590800"/>
            <a:ext cx="4572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l" eaLnBrk="1" hangingPunct="1">
              <a:lnSpc>
                <a:spcPct val="107000"/>
              </a:lnSpc>
              <a:spcBef>
                <a:spcPts val="225"/>
              </a:spcBef>
              <a:buClrTx/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s = 0</a:t>
            </a:r>
          </a:p>
          <a:p>
            <a:pPr lvl="2" algn="l" eaLnBrk="1" hangingPunct="1">
              <a:lnSpc>
                <a:spcPct val="107000"/>
              </a:lnSpc>
              <a:spcBef>
                <a:spcPts val="225"/>
              </a:spcBef>
              <a:buClrTx/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b = 0</a:t>
            </a:r>
          </a:p>
          <a:p>
            <a:pPr lvl="2" algn="l" eaLnBrk="1" hangingPunct="1">
              <a:lnSpc>
                <a:spcPct val="107000"/>
              </a:lnSpc>
              <a:spcBef>
                <a:spcPts val="225"/>
              </a:spcBef>
              <a:buClrTx/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t = 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6" grpId="0"/>
      <p:bldP spid="69637" grpId="0"/>
      <p:bldP spid="69648" grpId="0"/>
      <p:bldP spid="69649" grpId="0"/>
      <p:bldP spid="69660" grpId="0"/>
      <p:bldP spid="69661" grpId="0"/>
      <p:bldP spid="69672" grpId="0"/>
      <p:bldP spid="69673" grpId="0"/>
      <p:bldP spid="69684" grpId="0"/>
      <p:bldP spid="69685" grpId="0"/>
      <p:bldP spid="69686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Matrix Multiplication (ijk)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7050" y="1765300"/>
            <a:ext cx="4492625" cy="2928938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0066"/>
            </a:outerShdw>
          </a:effectLst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 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} 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711950" y="258762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7854950" y="258762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5618163" y="3168650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53256" name="Rectangle 7"/>
          <p:cNvSpPr>
            <a:spLocks noChangeArrowheads="1"/>
          </p:cNvSpPr>
          <p:nvPr/>
        </p:nvSpPr>
        <p:spPr bwMode="auto">
          <a:xfrm>
            <a:off x="6837363" y="3168650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B</a:t>
            </a:r>
          </a:p>
        </p:txBody>
      </p:sp>
      <p:sp>
        <p:nvSpPr>
          <p:cNvPr id="53257" name="Rectangle 8"/>
          <p:cNvSpPr>
            <a:spLocks noChangeArrowheads="1"/>
          </p:cNvSpPr>
          <p:nvPr/>
        </p:nvSpPr>
        <p:spPr bwMode="auto">
          <a:xfrm>
            <a:off x="7986713" y="3168650"/>
            <a:ext cx="346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C</a:t>
            </a:r>
          </a:p>
        </p:txBody>
      </p:sp>
      <p:sp>
        <p:nvSpPr>
          <p:cNvPr id="53258" name="Line 9"/>
          <p:cNvSpPr>
            <a:spLocks noChangeShapeType="1"/>
          </p:cNvSpPr>
          <p:nvPr/>
        </p:nvSpPr>
        <p:spPr bwMode="auto">
          <a:xfrm>
            <a:off x="6934200" y="2593975"/>
            <a:ext cx="1588" cy="508000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>
            <a:off x="5499100" y="2962275"/>
            <a:ext cx="584200" cy="1588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Rectangle 11"/>
          <p:cNvSpPr>
            <a:spLocks noChangeArrowheads="1"/>
          </p:cNvSpPr>
          <p:nvPr/>
        </p:nvSpPr>
        <p:spPr bwMode="auto">
          <a:xfrm>
            <a:off x="6078538" y="2787650"/>
            <a:ext cx="5365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(i,*)</a:t>
            </a:r>
          </a:p>
        </p:txBody>
      </p:sp>
      <p:sp>
        <p:nvSpPr>
          <p:cNvPr id="53261" name="Rectangle 12"/>
          <p:cNvSpPr>
            <a:spLocks noChangeArrowheads="1"/>
          </p:cNvSpPr>
          <p:nvPr/>
        </p:nvSpPr>
        <p:spPr bwMode="auto">
          <a:xfrm>
            <a:off x="6684963" y="2254250"/>
            <a:ext cx="5365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(*,j)</a:t>
            </a:r>
          </a:p>
        </p:txBody>
      </p:sp>
      <p:sp>
        <p:nvSpPr>
          <p:cNvPr id="53262" name="Rectangle 13"/>
          <p:cNvSpPr>
            <a:spLocks noChangeArrowheads="1"/>
          </p:cNvSpPr>
          <p:nvPr/>
        </p:nvSpPr>
        <p:spPr bwMode="auto">
          <a:xfrm>
            <a:off x="8013700" y="2898775"/>
            <a:ext cx="50800" cy="50800"/>
          </a:xfrm>
          <a:prstGeom prst="rect">
            <a:avLst/>
          </a:prstGeom>
          <a:solidFill>
            <a:srgbClr val="FF0000"/>
          </a:solidFill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Rectangle 14"/>
          <p:cNvSpPr>
            <a:spLocks noChangeArrowheads="1"/>
          </p:cNvSpPr>
          <p:nvPr/>
        </p:nvSpPr>
        <p:spPr bwMode="auto">
          <a:xfrm>
            <a:off x="7820025" y="2559050"/>
            <a:ext cx="4984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(i,j)</a:t>
            </a:r>
          </a:p>
        </p:txBody>
      </p:sp>
      <p:sp>
        <p:nvSpPr>
          <p:cNvPr id="53264" name="Rectangle 15"/>
          <p:cNvSpPr>
            <a:spLocks noChangeArrowheads="1"/>
          </p:cNvSpPr>
          <p:nvPr/>
        </p:nvSpPr>
        <p:spPr bwMode="auto">
          <a:xfrm>
            <a:off x="5345113" y="1797050"/>
            <a:ext cx="1258887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Inner loop:</a:t>
            </a:r>
          </a:p>
        </p:txBody>
      </p:sp>
      <p:grpSp>
        <p:nvGrpSpPr>
          <p:cNvPr id="53265" name="Group 16"/>
          <p:cNvGrpSpPr>
            <a:grpSpLocks/>
          </p:cNvGrpSpPr>
          <p:nvPr/>
        </p:nvGrpSpPr>
        <p:grpSpPr bwMode="auto">
          <a:xfrm>
            <a:off x="6402388" y="3592513"/>
            <a:ext cx="1041400" cy="1300162"/>
            <a:chOff x="4033" y="2263"/>
            <a:chExt cx="656" cy="819"/>
          </a:xfrm>
        </p:grpSpPr>
        <p:sp>
          <p:nvSpPr>
            <p:cNvPr id="3" name="Rectangle 17"/>
            <p:cNvSpPr>
              <a:spLocks noChangeArrowheads="1"/>
            </p:cNvSpPr>
            <p:nvPr/>
          </p:nvSpPr>
          <p:spPr bwMode="auto">
            <a:xfrm>
              <a:off x="4033" y="2681"/>
              <a:ext cx="656" cy="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Column-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wise</a:t>
              </a:r>
            </a:p>
          </p:txBody>
        </p:sp>
        <p:sp>
          <p:nvSpPr>
            <p:cNvPr id="53273" name="Line 18"/>
            <p:cNvSpPr>
              <a:spLocks noChangeShapeType="1"/>
            </p:cNvSpPr>
            <p:nvPr/>
          </p:nvSpPr>
          <p:spPr bwMode="auto">
            <a:xfrm flipV="1">
              <a:off x="4404" y="2262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6" name="Rectangle 19"/>
          <p:cNvSpPr>
            <a:spLocks noChangeArrowheads="1"/>
          </p:cNvSpPr>
          <p:nvPr/>
        </p:nvSpPr>
        <p:spPr bwMode="auto">
          <a:xfrm>
            <a:off x="5180013" y="4256088"/>
            <a:ext cx="11684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Row-wise</a:t>
            </a:r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V="1">
            <a:off x="5772150" y="3582988"/>
            <a:ext cx="1588" cy="646112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3268" name="Group 21"/>
          <p:cNvGrpSpPr>
            <a:grpSpLocks/>
          </p:cNvGrpSpPr>
          <p:nvPr/>
        </p:nvGrpSpPr>
        <p:grpSpPr bwMode="auto">
          <a:xfrm>
            <a:off x="7569200" y="3592513"/>
            <a:ext cx="738188" cy="1025525"/>
            <a:chOff x="4768" y="2263"/>
            <a:chExt cx="465" cy="646"/>
          </a:xfrm>
        </p:grpSpPr>
        <p:sp>
          <p:nvSpPr>
            <p:cNvPr id="53270" name="Rectangle 22"/>
            <p:cNvSpPr>
              <a:spLocks noChangeArrowheads="1"/>
            </p:cNvSpPr>
            <p:nvPr/>
          </p:nvSpPr>
          <p:spPr bwMode="auto">
            <a:xfrm>
              <a:off x="4768" y="2681"/>
              <a:ext cx="465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Fixed</a:t>
              </a:r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V="1">
              <a:off x="5132" y="2262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290512" y="4964113"/>
            <a:ext cx="5348287" cy="1217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223838" indent="-214313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400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 rate </a:t>
            </a:r>
            <a:r>
              <a:rPr lang="en-US" sz="2400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Inner Loop Iteration: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A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B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C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0.25	1.0		0.0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Matrix Multiplication (jik)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0038" y="1779588"/>
            <a:ext cx="4721225" cy="2928937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0066"/>
            </a:outerShdw>
          </a:effectLst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/* jik */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for (j=0; j&lt;n; j++)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for (k=0; k&lt;n; k++)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 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c[i][j] = sum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5568950" y="2654300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788150" y="2654300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7931150" y="2654300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5694363" y="3235325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6913563" y="3235325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B</a:t>
            </a:r>
          </a:p>
        </p:txBody>
      </p: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8139113" y="3235325"/>
            <a:ext cx="346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C</a:t>
            </a:r>
          </a:p>
        </p:txBody>
      </p:sp>
      <p:sp>
        <p:nvSpPr>
          <p:cNvPr id="54282" name="Line 9"/>
          <p:cNvSpPr>
            <a:spLocks noChangeShapeType="1"/>
          </p:cNvSpPr>
          <p:nvPr/>
        </p:nvSpPr>
        <p:spPr bwMode="auto">
          <a:xfrm>
            <a:off x="7010400" y="2660650"/>
            <a:ext cx="1588" cy="508000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0"/>
          <p:cNvSpPr>
            <a:spLocks noChangeShapeType="1"/>
          </p:cNvSpPr>
          <p:nvPr/>
        </p:nvSpPr>
        <p:spPr bwMode="auto">
          <a:xfrm>
            <a:off x="5575300" y="3028950"/>
            <a:ext cx="584200" cy="1588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Rectangle 11"/>
          <p:cNvSpPr>
            <a:spLocks noChangeArrowheads="1"/>
          </p:cNvSpPr>
          <p:nvPr/>
        </p:nvSpPr>
        <p:spPr bwMode="auto">
          <a:xfrm>
            <a:off x="6154738" y="2854325"/>
            <a:ext cx="5365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(i,*)</a:t>
            </a:r>
          </a:p>
        </p:txBody>
      </p:sp>
      <p:sp>
        <p:nvSpPr>
          <p:cNvPr id="54285" name="Rectangle 12"/>
          <p:cNvSpPr>
            <a:spLocks noChangeArrowheads="1"/>
          </p:cNvSpPr>
          <p:nvPr/>
        </p:nvSpPr>
        <p:spPr bwMode="auto">
          <a:xfrm>
            <a:off x="6761163" y="2320925"/>
            <a:ext cx="5365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(*,j)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8089900" y="2965450"/>
            <a:ext cx="50800" cy="50800"/>
          </a:xfrm>
          <a:prstGeom prst="rect">
            <a:avLst/>
          </a:prstGeom>
          <a:solidFill>
            <a:srgbClr val="FF0000"/>
          </a:solidFill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Rectangle 14"/>
          <p:cNvSpPr>
            <a:spLocks noChangeArrowheads="1"/>
          </p:cNvSpPr>
          <p:nvPr/>
        </p:nvSpPr>
        <p:spPr bwMode="auto">
          <a:xfrm>
            <a:off x="7897813" y="2625725"/>
            <a:ext cx="4984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(i,j)</a:t>
            </a:r>
          </a:p>
        </p:txBody>
      </p:sp>
      <p:sp>
        <p:nvSpPr>
          <p:cNvPr id="54288" name="Rectangle 15"/>
          <p:cNvSpPr>
            <a:spLocks noChangeArrowheads="1"/>
          </p:cNvSpPr>
          <p:nvPr/>
        </p:nvSpPr>
        <p:spPr bwMode="auto">
          <a:xfrm>
            <a:off x="5494338" y="1787525"/>
            <a:ext cx="1258887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Inner loop:</a:t>
            </a:r>
          </a:p>
        </p:txBody>
      </p:sp>
      <p:grpSp>
        <p:nvGrpSpPr>
          <p:cNvPr id="54289" name="Group 16"/>
          <p:cNvGrpSpPr>
            <a:grpSpLocks/>
          </p:cNvGrpSpPr>
          <p:nvPr/>
        </p:nvGrpSpPr>
        <p:grpSpPr bwMode="auto">
          <a:xfrm>
            <a:off x="5295900" y="3803650"/>
            <a:ext cx="1166813" cy="1025525"/>
            <a:chOff x="3336" y="2396"/>
            <a:chExt cx="735" cy="646"/>
          </a:xfrm>
        </p:grpSpPr>
        <p:sp>
          <p:nvSpPr>
            <p:cNvPr id="3" name="Rectangle 17"/>
            <p:cNvSpPr>
              <a:spLocks noChangeArrowheads="1"/>
            </p:cNvSpPr>
            <p:nvPr/>
          </p:nvSpPr>
          <p:spPr bwMode="auto">
            <a:xfrm>
              <a:off x="3336" y="2814"/>
              <a:ext cx="735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Row-wise</a:t>
              </a:r>
            </a:p>
          </p:txBody>
        </p:sp>
        <p:sp>
          <p:nvSpPr>
            <p:cNvPr id="54298" name="Line 18"/>
            <p:cNvSpPr>
              <a:spLocks noChangeShapeType="1"/>
            </p:cNvSpPr>
            <p:nvPr/>
          </p:nvSpPr>
          <p:spPr bwMode="auto">
            <a:xfrm flipV="1">
              <a:off x="3711" y="2395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90" name="Group 19"/>
          <p:cNvGrpSpPr>
            <a:grpSpLocks/>
          </p:cNvGrpSpPr>
          <p:nvPr/>
        </p:nvGrpSpPr>
        <p:grpSpPr bwMode="auto">
          <a:xfrm>
            <a:off x="6502400" y="3803650"/>
            <a:ext cx="1041400" cy="1300163"/>
            <a:chOff x="4096" y="2396"/>
            <a:chExt cx="656" cy="819"/>
          </a:xfrm>
        </p:grpSpPr>
        <p:sp>
          <p:nvSpPr>
            <p:cNvPr id="54295" name="Rectangle 20"/>
            <p:cNvSpPr>
              <a:spLocks noChangeArrowheads="1"/>
            </p:cNvSpPr>
            <p:nvPr/>
          </p:nvSpPr>
          <p:spPr bwMode="auto">
            <a:xfrm>
              <a:off x="4096" y="2814"/>
              <a:ext cx="656" cy="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Column-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wise</a:t>
              </a:r>
            </a:p>
          </p:txBody>
        </p:sp>
        <p:sp>
          <p:nvSpPr>
            <p:cNvPr id="54296" name="Line 21"/>
            <p:cNvSpPr>
              <a:spLocks noChangeShapeType="1"/>
            </p:cNvSpPr>
            <p:nvPr/>
          </p:nvSpPr>
          <p:spPr bwMode="auto">
            <a:xfrm flipV="1">
              <a:off x="4468" y="2395"/>
              <a:ext cx="0" cy="397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91" name="Group 22"/>
          <p:cNvGrpSpPr>
            <a:grpSpLocks/>
          </p:cNvGrpSpPr>
          <p:nvPr/>
        </p:nvGrpSpPr>
        <p:grpSpPr bwMode="auto">
          <a:xfrm>
            <a:off x="7645400" y="3811588"/>
            <a:ext cx="738188" cy="1025525"/>
            <a:chOff x="4816" y="2401"/>
            <a:chExt cx="465" cy="646"/>
          </a:xfrm>
        </p:grpSpPr>
        <p:sp>
          <p:nvSpPr>
            <p:cNvPr id="54293" name="Rectangle 23"/>
            <p:cNvSpPr>
              <a:spLocks noChangeArrowheads="1"/>
            </p:cNvSpPr>
            <p:nvPr/>
          </p:nvSpPr>
          <p:spPr bwMode="auto">
            <a:xfrm>
              <a:off x="4816" y="2819"/>
              <a:ext cx="465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Fixed</a:t>
              </a:r>
            </a:p>
          </p:txBody>
        </p:sp>
        <p:sp>
          <p:nvSpPr>
            <p:cNvPr id="54294" name="Line 24"/>
            <p:cNvSpPr>
              <a:spLocks noChangeShapeType="1"/>
            </p:cNvSpPr>
            <p:nvPr/>
          </p:nvSpPr>
          <p:spPr bwMode="auto">
            <a:xfrm flipV="1">
              <a:off x="5180" y="2400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90512" y="4964113"/>
            <a:ext cx="5348287" cy="1217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223838" indent="-214313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400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 rate </a:t>
            </a:r>
            <a:r>
              <a:rPr lang="en-US" sz="2400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Inner Loop Iteration: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A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B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C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0.25	1.0		0.0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Matrix Multiplication (kij)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2438" y="1770063"/>
            <a:ext cx="4264025" cy="3106737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0099"/>
            </a:outerShdw>
          </a:effectLst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/* kij */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 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c[i][j] += r * b[k][j];</a:t>
            </a: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>
              <a:solidFill>
                <a:srgbClr val="000066"/>
              </a:solidFill>
              <a:latin typeface="Courier New" pitchFamily="49" charset="0"/>
            </a:endParaRP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5465763" y="2959100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6684963" y="2959100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B</a:t>
            </a:r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7935913" y="2959100"/>
            <a:ext cx="346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C</a:t>
            </a:r>
          </a:p>
        </p:txBody>
      </p:sp>
      <p:sp>
        <p:nvSpPr>
          <p:cNvPr id="55306" name="Rectangle 9"/>
          <p:cNvSpPr>
            <a:spLocks noChangeArrowheads="1"/>
          </p:cNvSpPr>
          <p:nvPr/>
        </p:nvSpPr>
        <p:spPr bwMode="auto">
          <a:xfrm>
            <a:off x="8313738" y="2578100"/>
            <a:ext cx="5365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(i,*)</a:t>
            </a:r>
          </a:p>
        </p:txBody>
      </p:sp>
      <p:sp>
        <p:nvSpPr>
          <p:cNvPr id="55307" name="Line 10"/>
          <p:cNvSpPr>
            <a:spLocks noChangeShapeType="1"/>
          </p:cNvSpPr>
          <p:nvPr/>
        </p:nvSpPr>
        <p:spPr bwMode="auto">
          <a:xfrm>
            <a:off x="7734300" y="2752725"/>
            <a:ext cx="584200" cy="1588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Rectangle 11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2"/>
          <p:cNvSpPr>
            <a:spLocks noChangeArrowheads="1"/>
          </p:cNvSpPr>
          <p:nvPr/>
        </p:nvSpPr>
        <p:spPr bwMode="auto">
          <a:xfrm>
            <a:off x="5232400" y="2349500"/>
            <a:ext cx="5619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(i,k)</a:t>
            </a:r>
          </a:p>
        </p:txBody>
      </p:sp>
      <p:sp>
        <p:nvSpPr>
          <p:cNvPr id="55310" name="Rectangle 13"/>
          <p:cNvSpPr>
            <a:spLocks noChangeArrowheads="1"/>
          </p:cNvSpPr>
          <p:nvPr/>
        </p:nvSpPr>
        <p:spPr bwMode="auto">
          <a:xfrm>
            <a:off x="7143750" y="2349500"/>
            <a:ext cx="600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(k,*)</a:t>
            </a:r>
          </a:p>
        </p:txBody>
      </p:sp>
      <p:sp>
        <p:nvSpPr>
          <p:cNvPr id="55311" name="Line 14"/>
          <p:cNvSpPr>
            <a:spLocks noChangeShapeType="1"/>
          </p:cNvSpPr>
          <p:nvPr/>
        </p:nvSpPr>
        <p:spPr bwMode="auto">
          <a:xfrm>
            <a:off x="6565900" y="2524125"/>
            <a:ext cx="584200" cy="1588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Rectangle 15"/>
          <p:cNvSpPr>
            <a:spLocks noChangeArrowheads="1"/>
          </p:cNvSpPr>
          <p:nvPr/>
        </p:nvSpPr>
        <p:spPr bwMode="auto">
          <a:xfrm>
            <a:off x="5329238" y="1816100"/>
            <a:ext cx="1258887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Inner loop:</a:t>
            </a:r>
          </a:p>
        </p:txBody>
      </p:sp>
      <p:grpSp>
        <p:nvGrpSpPr>
          <p:cNvPr id="55313" name="Group 16"/>
          <p:cNvGrpSpPr>
            <a:grpSpLocks/>
          </p:cNvGrpSpPr>
          <p:nvPr/>
        </p:nvGrpSpPr>
        <p:grpSpPr bwMode="auto">
          <a:xfrm>
            <a:off x="6286500" y="3451225"/>
            <a:ext cx="1166813" cy="1025525"/>
            <a:chOff x="3960" y="2174"/>
            <a:chExt cx="735" cy="646"/>
          </a:xfrm>
        </p:grpSpPr>
        <p:sp>
          <p:nvSpPr>
            <p:cNvPr id="55322" name="Rectangle 17"/>
            <p:cNvSpPr>
              <a:spLocks noChangeArrowheads="1"/>
            </p:cNvSpPr>
            <p:nvPr/>
          </p:nvSpPr>
          <p:spPr bwMode="auto">
            <a:xfrm>
              <a:off x="3960" y="2592"/>
              <a:ext cx="735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Row-wise</a:t>
              </a:r>
            </a:p>
          </p:txBody>
        </p:sp>
        <p:sp>
          <p:nvSpPr>
            <p:cNvPr id="55323" name="Line 18"/>
            <p:cNvSpPr>
              <a:spLocks noChangeShapeType="1"/>
            </p:cNvSpPr>
            <p:nvPr/>
          </p:nvSpPr>
          <p:spPr bwMode="auto">
            <a:xfrm flipV="1">
              <a:off x="4335" y="2173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314" name="Group 19"/>
          <p:cNvGrpSpPr>
            <a:grpSpLocks/>
          </p:cNvGrpSpPr>
          <p:nvPr/>
        </p:nvGrpSpPr>
        <p:grpSpPr bwMode="auto">
          <a:xfrm>
            <a:off x="7429500" y="3451225"/>
            <a:ext cx="1166813" cy="1025525"/>
            <a:chOff x="4680" y="2174"/>
            <a:chExt cx="735" cy="646"/>
          </a:xfrm>
        </p:grpSpPr>
        <p:sp>
          <p:nvSpPr>
            <p:cNvPr id="55320" name="Rectangle 20"/>
            <p:cNvSpPr>
              <a:spLocks noChangeArrowheads="1"/>
            </p:cNvSpPr>
            <p:nvPr/>
          </p:nvSpPr>
          <p:spPr bwMode="auto">
            <a:xfrm>
              <a:off x="4680" y="2592"/>
              <a:ext cx="735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Row-wise</a:t>
              </a:r>
            </a:p>
          </p:txBody>
        </p:sp>
        <p:sp>
          <p:nvSpPr>
            <p:cNvPr id="3" name="Line 21"/>
            <p:cNvSpPr>
              <a:spLocks noChangeShapeType="1"/>
            </p:cNvSpPr>
            <p:nvPr/>
          </p:nvSpPr>
          <p:spPr bwMode="auto">
            <a:xfrm flipV="1">
              <a:off x="5055" y="2173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315" name="Group 22"/>
          <p:cNvGrpSpPr>
            <a:grpSpLocks/>
          </p:cNvGrpSpPr>
          <p:nvPr/>
        </p:nvGrpSpPr>
        <p:grpSpPr bwMode="auto">
          <a:xfrm>
            <a:off x="5054600" y="3459163"/>
            <a:ext cx="738188" cy="1025525"/>
            <a:chOff x="3184" y="2179"/>
            <a:chExt cx="465" cy="646"/>
          </a:xfrm>
        </p:grpSpPr>
        <p:sp>
          <p:nvSpPr>
            <p:cNvPr id="55318" name="Rectangle 23"/>
            <p:cNvSpPr>
              <a:spLocks noChangeArrowheads="1"/>
            </p:cNvSpPr>
            <p:nvPr/>
          </p:nvSpPr>
          <p:spPr bwMode="auto">
            <a:xfrm>
              <a:off x="3184" y="2597"/>
              <a:ext cx="465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Fixed</a:t>
              </a:r>
            </a:p>
          </p:txBody>
        </p:sp>
        <p:sp>
          <p:nvSpPr>
            <p:cNvPr id="55319" name="Line 24"/>
            <p:cNvSpPr>
              <a:spLocks noChangeShapeType="1"/>
            </p:cNvSpPr>
            <p:nvPr/>
          </p:nvSpPr>
          <p:spPr bwMode="auto">
            <a:xfrm flipV="1">
              <a:off x="3548" y="2178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444500" y="5021263"/>
            <a:ext cx="5194300" cy="1227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223838" indent="-214313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400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 rate </a:t>
            </a:r>
            <a:r>
              <a:rPr lang="en-US" sz="2400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Inner Loop Iteration: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A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B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C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0.0		0.25	0.25</a:t>
            </a:r>
          </a:p>
        </p:txBody>
      </p:sp>
      <p:sp>
        <p:nvSpPr>
          <p:cNvPr id="55317" name="Text Box 26"/>
          <p:cNvSpPr txBox="1">
            <a:spLocks noChangeArrowheads="1"/>
          </p:cNvSpPr>
          <p:nvPr/>
        </p:nvSpPr>
        <p:spPr bwMode="auto">
          <a:xfrm>
            <a:off x="914400" y="6400800"/>
            <a:ext cx="705643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>
                <a:solidFill>
                  <a:srgbClr val="C5000B"/>
                </a:solidFill>
              </a:rPr>
              <a:t>Better read performance, but now incur a memory store per iteration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Matrix Multiplication (ikj)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0538" y="1757363"/>
            <a:ext cx="4314825" cy="2608262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0099"/>
            </a:outerShdw>
          </a:effectLst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/* ikj */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for (i=0; i&lt;n; i++)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 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c[i][j] += r * b[k][j];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5465763" y="2959100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6684963" y="2959100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B</a:t>
            </a: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7935913" y="2959100"/>
            <a:ext cx="346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C</a:t>
            </a: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8313738" y="2578100"/>
            <a:ext cx="5365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(i,*)</a:t>
            </a:r>
          </a:p>
        </p:txBody>
      </p:sp>
      <p:sp>
        <p:nvSpPr>
          <p:cNvPr id="56331" name="Line 10"/>
          <p:cNvSpPr>
            <a:spLocks noChangeShapeType="1"/>
          </p:cNvSpPr>
          <p:nvPr/>
        </p:nvSpPr>
        <p:spPr bwMode="auto">
          <a:xfrm>
            <a:off x="7734300" y="2752725"/>
            <a:ext cx="584200" cy="1588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000066"/>
          </a:solidFill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5260975" y="2349500"/>
            <a:ext cx="5619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(i,k)</a:t>
            </a:r>
          </a:p>
        </p:txBody>
      </p:sp>
      <p:sp>
        <p:nvSpPr>
          <p:cNvPr id="56334" name="Rectangle 13"/>
          <p:cNvSpPr>
            <a:spLocks noChangeArrowheads="1"/>
          </p:cNvSpPr>
          <p:nvPr/>
        </p:nvSpPr>
        <p:spPr bwMode="auto">
          <a:xfrm>
            <a:off x="7143750" y="2349500"/>
            <a:ext cx="600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(k,*)</a:t>
            </a:r>
          </a:p>
        </p:txBody>
      </p:sp>
      <p:sp>
        <p:nvSpPr>
          <p:cNvPr id="56335" name="Line 14"/>
          <p:cNvSpPr>
            <a:spLocks noChangeShapeType="1"/>
          </p:cNvSpPr>
          <p:nvPr/>
        </p:nvSpPr>
        <p:spPr bwMode="auto">
          <a:xfrm>
            <a:off x="6565900" y="2524125"/>
            <a:ext cx="584200" cy="1588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Rectangle 15"/>
          <p:cNvSpPr>
            <a:spLocks noChangeArrowheads="1"/>
          </p:cNvSpPr>
          <p:nvPr/>
        </p:nvSpPr>
        <p:spPr bwMode="auto">
          <a:xfrm>
            <a:off x="5329238" y="1816100"/>
            <a:ext cx="1258887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Inner loop:</a:t>
            </a:r>
          </a:p>
        </p:txBody>
      </p:sp>
      <p:grpSp>
        <p:nvGrpSpPr>
          <p:cNvPr id="56337" name="Group 16"/>
          <p:cNvGrpSpPr>
            <a:grpSpLocks/>
          </p:cNvGrpSpPr>
          <p:nvPr/>
        </p:nvGrpSpPr>
        <p:grpSpPr bwMode="auto">
          <a:xfrm>
            <a:off x="6286500" y="3451225"/>
            <a:ext cx="1166813" cy="1025525"/>
            <a:chOff x="3960" y="2174"/>
            <a:chExt cx="735" cy="646"/>
          </a:xfrm>
        </p:grpSpPr>
        <p:sp>
          <p:nvSpPr>
            <p:cNvPr id="3" name="Rectangle 17"/>
            <p:cNvSpPr>
              <a:spLocks noChangeArrowheads="1"/>
            </p:cNvSpPr>
            <p:nvPr/>
          </p:nvSpPr>
          <p:spPr bwMode="auto">
            <a:xfrm>
              <a:off x="3960" y="2592"/>
              <a:ext cx="735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Row-wise</a:t>
              </a:r>
            </a:p>
          </p:txBody>
        </p:sp>
        <p:sp>
          <p:nvSpPr>
            <p:cNvPr id="56345" name="Line 18"/>
            <p:cNvSpPr>
              <a:spLocks noChangeShapeType="1"/>
            </p:cNvSpPr>
            <p:nvPr/>
          </p:nvSpPr>
          <p:spPr bwMode="auto">
            <a:xfrm flipV="1">
              <a:off x="4335" y="2173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38" name="Group 19"/>
          <p:cNvGrpSpPr>
            <a:grpSpLocks/>
          </p:cNvGrpSpPr>
          <p:nvPr/>
        </p:nvGrpSpPr>
        <p:grpSpPr bwMode="auto">
          <a:xfrm>
            <a:off x="7429500" y="3451225"/>
            <a:ext cx="1166813" cy="1025525"/>
            <a:chOff x="4680" y="2174"/>
            <a:chExt cx="735" cy="646"/>
          </a:xfrm>
        </p:grpSpPr>
        <p:sp>
          <p:nvSpPr>
            <p:cNvPr id="56342" name="Rectangle 20"/>
            <p:cNvSpPr>
              <a:spLocks noChangeArrowheads="1"/>
            </p:cNvSpPr>
            <p:nvPr/>
          </p:nvSpPr>
          <p:spPr bwMode="auto">
            <a:xfrm>
              <a:off x="4680" y="2592"/>
              <a:ext cx="735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Row-wise</a:t>
              </a:r>
            </a:p>
          </p:txBody>
        </p:sp>
        <p:sp>
          <p:nvSpPr>
            <p:cNvPr id="56343" name="Line 21"/>
            <p:cNvSpPr>
              <a:spLocks noChangeShapeType="1"/>
            </p:cNvSpPr>
            <p:nvPr/>
          </p:nvSpPr>
          <p:spPr bwMode="auto">
            <a:xfrm flipV="1">
              <a:off x="5055" y="2173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9" name="Rectangle 22"/>
          <p:cNvSpPr>
            <a:spLocks noChangeArrowheads="1"/>
          </p:cNvSpPr>
          <p:nvPr/>
        </p:nvSpPr>
        <p:spPr bwMode="auto">
          <a:xfrm>
            <a:off x="5210175" y="4122738"/>
            <a:ext cx="73977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Fixed</a:t>
            </a:r>
          </a:p>
        </p:txBody>
      </p:sp>
      <p:sp>
        <p:nvSpPr>
          <p:cNvPr id="56340" name="Line 23"/>
          <p:cNvSpPr>
            <a:spLocks noChangeShapeType="1"/>
          </p:cNvSpPr>
          <p:nvPr/>
        </p:nvSpPr>
        <p:spPr bwMode="auto">
          <a:xfrm flipV="1">
            <a:off x="5632450" y="3449638"/>
            <a:ext cx="1588" cy="646112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44500" y="4868863"/>
            <a:ext cx="5194300" cy="1227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223838" indent="-214313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400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 rate </a:t>
            </a:r>
            <a:r>
              <a:rPr lang="en-US" sz="2400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Inner Loop Iteration: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A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B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C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0.0		0.25	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Matrix Multiplication (jki)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6738" y="1766888"/>
            <a:ext cx="4352925" cy="2608262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0099"/>
            </a:outerShdw>
          </a:effectLst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/* jki */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for (j=0; j&lt;n; j++)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 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}	</a:t>
            </a: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5340350" y="26066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6559550" y="26066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7727950" y="26066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5465763" y="3187700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>
            <a:off x="6684963" y="3187700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B</a:t>
            </a:r>
          </a:p>
        </p:txBody>
      </p:sp>
      <p:sp>
        <p:nvSpPr>
          <p:cNvPr id="57353" name="Rectangle 8"/>
          <p:cNvSpPr>
            <a:spLocks noChangeArrowheads="1"/>
          </p:cNvSpPr>
          <p:nvPr/>
        </p:nvSpPr>
        <p:spPr bwMode="auto">
          <a:xfrm>
            <a:off x="7935913" y="3187700"/>
            <a:ext cx="346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C</a:t>
            </a:r>
          </a:p>
        </p:txBody>
      </p:sp>
      <p:sp>
        <p:nvSpPr>
          <p:cNvPr id="57354" name="Rectangle 9"/>
          <p:cNvSpPr>
            <a:spLocks noChangeArrowheads="1"/>
          </p:cNvSpPr>
          <p:nvPr/>
        </p:nvSpPr>
        <p:spPr bwMode="auto">
          <a:xfrm>
            <a:off x="7650163" y="2273300"/>
            <a:ext cx="5365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(*,j)</a:t>
            </a:r>
          </a:p>
        </p:txBody>
      </p:sp>
      <p:sp>
        <p:nvSpPr>
          <p:cNvPr id="57355" name="Rectangle 10"/>
          <p:cNvSpPr>
            <a:spLocks noChangeArrowheads="1"/>
          </p:cNvSpPr>
          <p:nvPr/>
        </p:nvSpPr>
        <p:spPr bwMode="auto">
          <a:xfrm>
            <a:off x="6692900" y="3006725"/>
            <a:ext cx="50800" cy="50800"/>
          </a:xfrm>
          <a:prstGeom prst="rect">
            <a:avLst/>
          </a:prstGeom>
          <a:solidFill>
            <a:srgbClr val="FF0000"/>
          </a:solidFill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Rectangle 11"/>
          <p:cNvSpPr>
            <a:spLocks noChangeArrowheads="1"/>
          </p:cNvSpPr>
          <p:nvPr/>
        </p:nvSpPr>
        <p:spPr bwMode="auto">
          <a:xfrm>
            <a:off x="6462713" y="2590800"/>
            <a:ext cx="5619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(k,j)</a:t>
            </a:r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5214938" y="1828800"/>
            <a:ext cx="1258887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Inner loop:</a:t>
            </a:r>
          </a:p>
        </p:txBody>
      </p:sp>
      <p:sp>
        <p:nvSpPr>
          <p:cNvPr id="57358" name="Line 13"/>
          <p:cNvSpPr>
            <a:spLocks noChangeShapeType="1"/>
          </p:cNvSpPr>
          <p:nvPr/>
        </p:nvSpPr>
        <p:spPr bwMode="auto">
          <a:xfrm flipV="1">
            <a:off x="5803900" y="2590800"/>
            <a:ext cx="1588" cy="552450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 flipV="1">
            <a:off x="7886700" y="2603500"/>
            <a:ext cx="1588" cy="552450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0" name="Rectangle 15"/>
          <p:cNvSpPr>
            <a:spLocks noChangeArrowheads="1"/>
          </p:cNvSpPr>
          <p:nvPr/>
        </p:nvSpPr>
        <p:spPr bwMode="auto">
          <a:xfrm>
            <a:off x="5518150" y="2273300"/>
            <a:ext cx="600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(*,k)</a:t>
            </a:r>
          </a:p>
        </p:txBody>
      </p:sp>
      <p:grpSp>
        <p:nvGrpSpPr>
          <p:cNvPr id="57361" name="Group 16"/>
          <p:cNvGrpSpPr>
            <a:grpSpLocks/>
          </p:cNvGrpSpPr>
          <p:nvPr/>
        </p:nvGrpSpPr>
        <p:grpSpPr bwMode="auto">
          <a:xfrm>
            <a:off x="5070475" y="3679825"/>
            <a:ext cx="1104900" cy="1300163"/>
            <a:chOff x="3194" y="2318"/>
            <a:chExt cx="696" cy="819"/>
          </a:xfrm>
        </p:grpSpPr>
        <p:sp>
          <p:nvSpPr>
            <p:cNvPr id="3" name="Rectangle 17"/>
            <p:cNvSpPr>
              <a:spLocks noChangeArrowheads="1"/>
            </p:cNvSpPr>
            <p:nvPr/>
          </p:nvSpPr>
          <p:spPr bwMode="auto">
            <a:xfrm>
              <a:off x="3194" y="2736"/>
              <a:ext cx="696" cy="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Column -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wise</a:t>
              </a:r>
            </a:p>
          </p:txBody>
        </p:sp>
        <p:sp>
          <p:nvSpPr>
            <p:cNvPr id="57370" name="Line 18"/>
            <p:cNvSpPr>
              <a:spLocks noChangeShapeType="1"/>
            </p:cNvSpPr>
            <p:nvPr/>
          </p:nvSpPr>
          <p:spPr bwMode="auto">
            <a:xfrm flipV="1">
              <a:off x="3567" y="2317"/>
              <a:ext cx="0" cy="397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62" name="Group 19"/>
          <p:cNvGrpSpPr>
            <a:grpSpLocks/>
          </p:cNvGrpSpPr>
          <p:nvPr/>
        </p:nvGrpSpPr>
        <p:grpSpPr bwMode="auto">
          <a:xfrm>
            <a:off x="7435850" y="3679825"/>
            <a:ext cx="1041400" cy="1300163"/>
            <a:chOff x="4684" y="2318"/>
            <a:chExt cx="656" cy="819"/>
          </a:xfrm>
        </p:grpSpPr>
        <p:sp>
          <p:nvSpPr>
            <p:cNvPr id="57367" name="Rectangle 20"/>
            <p:cNvSpPr>
              <a:spLocks noChangeArrowheads="1"/>
            </p:cNvSpPr>
            <p:nvPr/>
          </p:nvSpPr>
          <p:spPr bwMode="auto">
            <a:xfrm>
              <a:off x="4684" y="2736"/>
              <a:ext cx="656" cy="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Column-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wise</a:t>
              </a:r>
            </a:p>
          </p:txBody>
        </p:sp>
        <p:sp>
          <p:nvSpPr>
            <p:cNvPr id="57368" name="Line 21"/>
            <p:cNvSpPr>
              <a:spLocks noChangeShapeType="1"/>
            </p:cNvSpPr>
            <p:nvPr/>
          </p:nvSpPr>
          <p:spPr bwMode="auto">
            <a:xfrm flipV="1">
              <a:off x="5055" y="2317"/>
              <a:ext cx="0" cy="397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63" name="Group 22"/>
          <p:cNvGrpSpPr>
            <a:grpSpLocks/>
          </p:cNvGrpSpPr>
          <p:nvPr/>
        </p:nvGrpSpPr>
        <p:grpSpPr bwMode="auto">
          <a:xfrm>
            <a:off x="6350000" y="3687763"/>
            <a:ext cx="738188" cy="1025525"/>
            <a:chOff x="4000" y="2323"/>
            <a:chExt cx="465" cy="646"/>
          </a:xfrm>
        </p:grpSpPr>
        <p:sp>
          <p:nvSpPr>
            <p:cNvPr id="57365" name="Rectangle 23"/>
            <p:cNvSpPr>
              <a:spLocks noChangeArrowheads="1"/>
            </p:cNvSpPr>
            <p:nvPr/>
          </p:nvSpPr>
          <p:spPr bwMode="auto">
            <a:xfrm>
              <a:off x="4000" y="2741"/>
              <a:ext cx="465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Fixed</a:t>
              </a:r>
            </a:p>
          </p:txBody>
        </p:sp>
        <p:sp>
          <p:nvSpPr>
            <p:cNvPr id="57366" name="Line 24"/>
            <p:cNvSpPr>
              <a:spLocks noChangeShapeType="1"/>
            </p:cNvSpPr>
            <p:nvPr/>
          </p:nvSpPr>
          <p:spPr bwMode="auto">
            <a:xfrm flipV="1">
              <a:off x="4364" y="2322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444500" y="4868863"/>
            <a:ext cx="5118100" cy="1227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223838" indent="-214313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400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 rate </a:t>
            </a:r>
            <a:r>
              <a:rPr lang="en-US" sz="2400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Inner Loop Iteration: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A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B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C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1.0		0.0		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Matrix Multiplication (kji)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7538" y="1782763"/>
            <a:ext cx="4518025" cy="2608262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0099"/>
            </a:outerShdw>
          </a:effectLst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/* kji */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  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}	</a:t>
            </a: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5657850" y="26066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6877050" y="26066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8045450" y="2606675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5783263" y="3187700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7002463" y="3187700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B</a:t>
            </a:r>
          </a:p>
        </p:txBody>
      </p:sp>
      <p:sp>
        <p:nvSpPr>
          <p:cNvPr id="58377" name="Rectangle 8"/>
          <p:cNvSpPr>
            <a:spLocks noChangeArrowheads="1"/>
          </p:cNvSpPr>
          <p:nvPr/>
        </p:nvSpPr>
        <p:spPr bwMode="auto">
          <a:xfrm>
            <a:off x="8253413" y="3187700"/>
            <a:ext cx="346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C</a:t>
            </a:r>
          </a:p>
        </p:txBody>
      </p:sp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7967663" y="2273300"/>
            <a:ext cx="5365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(*,j)</a:t>
            </a:r>
          </a:p>
        </p:txBody>
      </p:sp>
      <p:sp>
        <p:nvSpPr>
          <p:cNvPr id="58379" name="Rectangle 10"/>
          <p:cNvSpPr>
            <a:spLocks noChangeArrowheads="1"/>
          </p:cNvSpPr>
          <p:nvPr/>
        </p:nvSpPr>
        <p:spPr bwMode="auto">
          <a:xfrm>
            <a:off x="7010400" y="3006725"/>
            <a:ext cx="50800" cy="50800"/>
          </a:xfrm>
          <a:prstGeom prst="rect">
            <a:avLst/>
          </a:prstGeom>
          <a:solidFill>
            <a:srgbClr val="000066"/>
          </a:solidFill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6780213" y="2590800"/>
            <a:ext cx="5619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(k,j)</a:t>
            </a:r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5532438" y="1828800"/>
            <a:ext cx="1258887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Inner loop:</a:t>
            </a:r>
          </a:p>
        </p:txBody>
      </p:sp>
      <p:sp>
        <p:nvSpPr>
          <p:cNvPr id="58382" name="Line 13"/>
          <p:cNvSpPr>
            <a:spLocks noChangeShapeType="1"/>
          </p:cNvSpPr>
          <p:nvPr/>
        </p:nvSpPr>
        <p:spPr bwMode="auto">
          <a:xfrm flipV="1">
            <a:off x="6121400" y="2590800"/>
            <a:ext cx="1588" cy="552450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14"/>
          <p:cNvSpPr>
            <a:spLocks noChangeShapeType="1"/>
          </p:cNvSpPr>
          <p:nvPr/>
        </p:nvSpPr>
        <p:spPr bwMode="auto">
          <a:xfrm flipV="1">
            <a:off x="8204200" y="2603500"/>
            <a:ext cx="1588" cy="552450"/>
          </a:xfrm>
          <a:prstGeom prst="lin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5835650" y="2273300"/>
            <a:ext cx="600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(*,k)</a:t>
            </a:r>
          </a:p>
        </p:txBody>
      </p:sp>
      <p:grpSp>
        <p:nvGrpSpPr>
          <p:cNvPr id="58385" name="Group 16"/>
          <p:cNvGrpSpPr>
            <a:grpSpLocks/>
          </p:cNvGrpSpPr>
          <p:nvPr/>
        </p:nvGrpSpPr>
        <p:grpSpPr bwMode="auto">
          <a:xfrm>
            <a:off x="6578600" y="3573463"/>
            <a:ext cx="738188" cy="1025525"/>
            <a:chOff x="4144" y="2251"/>
            <a:chExt cx="465" cy="646"/>
          </a:xfrm>
        </p:grpSpPr>
        <p:sp>
          <p:nvSpPr>
            <p:cNvPr id="3" name="Rectangle 17"/>
            <p:cNvSpPr>
              <a:spLocks noChangeArrowheads="1"/>
            </p:cNvSpPr>
            <p:nvPr/>
          </p:nvSpPr>
          <p:spPr bwMode="auto">
            <a:xfrm>
              <a:off x="4144" y="2669"/>
              <a:ext cx="465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Fixed</a:t>
              </a:r>
            </a:p>
          </p:txBody>
        </p:sp>
        <p:sp>
          <p:nvSpPr>
            <p:cNvPr id="58394" name="Line 18"/>
            <p:cNvSpPr>
              <a:spLocks noChangeShapeType="1"/>
            </p:cNvSpPr>
            <p:nvPr/>
          </p:nvSpPr>
          <p:spPr bwMode="auto">
            <a:xfrm flipV="1">
              <a:off x="4508" y="2250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6" name="Group 19"/>
          <p:cNvGrpSpPr>
            <a:grpSpLocks/>
          </p:cNvGrpSpPr>
          <p:nvPr/>
        </p:nvGrpSpPr>
        <p:grpSpPr bwMode="auto">
          <a:xfrm>
            <a:off x="5378450" y="3565525"/>
            <a:ext cx="1041400" cy="1300163"/>
            <a:chOff x="3388" y="2246"/>
            <a:chExt cx="656" cy="819"/>
          </a:xfrm>
        </p:grpSpPr>
        <p:sp>
          <p:nvSpPr>
            <p:cNvPr id="58391" name="Rectangle 20"/>
            <p:cNvSpPr>
              <a:spLocks noChangeArrowheads="1"/>
            </p:cNvSpPr>
            <p:nvPr/>
          </p:nvSpPr>
          <p:spPr bwMode="auto">
            <a:xfrm>
              <a:off x="3388" y="2664"/>
              <a:ext cx="656" cy="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Column-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wise</a:t>
              </a:r>
            </a:p>
          </p:txBody>
        </p:sp>
        <p:sp>
          <p:nvSpPr>
            <p:cNvPr id="58392" name="Line 21"/>
            <p:cNvSpPr>
              <a:spLocks noChangeShapeType="1"/>
            </p:cNvSpPr>
            <p:nvPr/>
          </p:nvSpPr>
          <p:spPr bwMode="auto">
            <a:xfrm flipV="1">
              <a:off x="3759" y="2245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7" name="Group 22"/>
          <p:cNvGrpSpPr>
            <a:grpSpLocks/>
          </p:cNvGrpSpPr>
          <p:nvPr/>
        </p:nvGrpSpPr>
        <p:grpSpPr bwMode="auto">
          <a:xfrm>
            <a:off x="7664450" y="3565525"/>
            <a:ext cx="1041400" cy="1300163"/>
            <a:chOff x="4828" y="2246"/>
            <a:chExt cx="656" cy="819"/>
          </a:xfrm>
        </p:grpSpPr>
        <p:sp>
          <p:nvSpPr>
            <p:cNvPr id="58389" name="Rectangle 23"/>
            <p:cNvSpPr>
              <a:spLocks noChangeArrowheads="1"/>
            </p:cNvSpPr>
            <p:nvPr/>
          </p:nvSpPr>
          <p:spPr bwMode="auto">
            <a:xfrm>
              <a:off x="4828" y="2664"/>
              <a:ext cx="656" cy="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Column-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</a:rPr>
                <a:t>wise</a:t>
              </a:r>
            </a:p>
          </p:txBody>
        </p:sp>
        <p:sp>
          <p:nvSpPr>
            <p:cNvPr id="58390" name="Line 24"/>
            <p:cNvSpPr>
              <a:spLocks noChangeShapeType="1"/>
            </p:cNvSpPr>
            <p:nvPr/>
          </p:nvSpPr>
          <p:spPr bwMode="auto">
            <a:xfrm flipV="1">
              <a:off x="5199" y="2245"/>
              <a:ext cx="0" cy="396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444500" y="4868863"/>
            <a:ext cx="5346700" cy="1227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223838" indent="-214313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400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 rate </a:t>
            </a:r>
            <a:r>
              <a:rPr lang="en-US" sz="2400" u="sng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Inner Loop Iteration: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A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B</a:t>
            </a:r>
            <a:r>
              <a:rPr lang="en-US" sz="2000" dirty="0">
                <a:solidFill>
                  <a:srgbClr val="000066"/>
                </a:solidFill>
              </a:rPr>
              <a:t>		</a:t>
            </a:r>
            <a:r>
              <a:rPr lang="en-US" sz="2000" u="sng" dirty="0">
                <a:solidFill>
                  <a:srgbClr val="000066"/>
                </a:solidFill>
              </a:rPr>
              <a:t>C</a:t>
            </a:r>
          </a:p>
          <a:p>
            <a:pPr marL="560388" lvl="1" indent="-212725" algn="l"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223838" algn="l"/>
                <a:tab pos="681038" algn="l"/>
                <a:tab pos="1138238" algn="l"/>
                <a:tab pos="1595438" algn="l"/>
                <a:tab pos="2052638" algn="l"/>
                <a:tab pos="2509838" algn="l"/>
                <a:tab pos="2967038" algn="l"/>
                <a:tab pos="3424238" algn="l"/>
                <a:tab pos="3881438" algn="l"/>
                <a:tab pos="4338638" algn="l"/>
                <a:tab pos="4795838" algn="l"/>
                <a:tab pos="5253038" algn="l"/>
                <a:tab pos="5710238" algn="l"/>
                <a:tab pos="6167438" algn="l"/>
                <a:tab pos="6624638" algn="l"/>
                <a:tab pos="7081838" algn="l"/>
                <a:tab pos="7539038" algn="l"/>
                <a:tab pos="7996238" algn="l"/>
                <a:tab pos="8453438" algn="l"/>
                <a:tab pos="8910638" algn="l"/>
                <a:tab pos="9367838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		1.0		0.0		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Summary of Matrix Multiplication</a:t>
            </a: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81000" y="2667000"/>
            <a:ext cx="2667000" cy="2570163"/>
          </a:xfrm>
          <a:prstGeom prst="rect">
            <a:avLst/>
          </a:prstGeom>
          <a:noFill/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66"/>
                </a:solidFill>
              </a:rPr>
              <a:t> </a:t>
            </a:r>
            <a:r>
              <a:rPr lang="en-US" sz="1400">
                <a:solidFill>
                  <a:srgbClr val="000066"/>
                </a:solidFill>
              </a:rPr>
              <a:t>for (i=0; i&lt;n; i++)  {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for (j=0; j&lt;n; j++) {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    sum = 0.0;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    for (k=0; k&lt;n; k++) 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        sum += a[i][k] * b[k][j];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    c[i][j] = sum;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}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} 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319088" y="1371600"/>
            <a:ext cx="2449512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66"/>
                </a:solidFill>
              </a:rPr>
              <a:t>ijk (&amp; jik):</a:t>
            </a:r>
            <a:r>
              <a:rPr lang="en-US">
                <a:solidFill>
                  <a:srgbClr val="000066"/>
                </a:solidFill>
              </a:rPr>
              <a:t> </a:t>
            </a:r>
          </a:p>
          <a:p>
            <a:pPr marL="104775" lvl="1" indent="0" algn="l">
              <a:lnSpc>
                <a:spcPct val="100000"/>
              </a:lnSpc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2 loads, 0 stores</a:t>
            </a:r>
          </a:p>
          <a:p>
            <a:pPr marL="104775" lvl="1" indent="0" algn="l">
              <a:lnSpc>
                <a:spcPct val="100000"/>
              </a:lnSpc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66"/>
                </a:solidFill>
              </a:rPr>
              <a:t> misses/iter = 1.25</a:t>
            </a: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3200400" y="2667000"/>
            <a:ext cx="2362200" cy="2570163"/>
          </a:xfrm>
          <a:prstGeom prst="rect">
            <a:avLst/>
          </a:prstGeom>
          <a:noFill/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for (k=0; k&lt;n; k++) {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for (i=0; i&lt;n; i++) {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    r = a[i][k];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    for (j=0; j&lt;n; j++)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        c[i][j] += r * b[k][j];   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}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}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>
              <a:solidFill>
                <a:srgbClr val="000066"/>
              </a:solidFill>
            </a:endParaRP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5638800" y="2667000"/>
            <a:ext cx="2438400" cy="2570163"/>
          </a:xfrm>
          <a:prstGeom prst="rect">
            <a:avLst/>
          </a:prstGeom>
          <a:noFill/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for (j=0; j&lt;n; j++) {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for (k=0; k&lt;n; k++) {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    r = b[k][j];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    for (i=0; i&lt;n; i++)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        c[i][j] += a[i][k] * r;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    }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}	</a:t>
            </a:r>
          </a:p>
          <a:p>
            <a:pPr algn="l">
              <a:lnSpc>
                <a:spcPct val="100000"/>
              </a:lnSpc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>
              <a:solidFill>
                <a:srgbClr val="000066"/>
              </a:solidFill>
            </a:endParaRPr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2913063" y="1371600"/>
            <a:ext cx="2306637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66"/>
                </a:solidFill>
              </a:rPr>
              <a:t>kij (&amp; ikj):</a:t>
            </a:r>
            <a:r>
              <a:rPr lang="en-US">
                <a:solidFill>
                  <a:srgbClr val="000066"/>
                </a:solidFill>
              </a:rPr>
              <a:t> </a:t>
            </a:r>
          </a:p>
          <a:p>
            <a:pPr marL="104775" lvl="1" indent="0" algn="l">
              <a:lnSpc>
                <a:spcPct val="100000"/>
              </a:lnSpc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2 loads, </a:t>
            </a:r>
            <a:r>
              <a:rPr lang="en-US" sz="2000" i="1">
                <a:solidFill>
                  <a:srgbClr val="C5000B"/>
                </a:solidFill>
              </a:rPr>
              <a:t>1 store</a:t>
            </a:r>
          </a:p>
          <a:p>
            <a:pPr marL="104775" lvl="1" indent="0" algn="l">
              <a:lnSpc>
                <a:spcPct val="100000"/>
              </a:lnSpc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66"/>
                </a:solidFill>
              </a:rPr>
              <a:t> misses/iter = 0.5</a:t>
            </a:r>
          </a:p>
        </p:txBody>
      </p:sp>
      <p:sp>
        <p:nvSpPr>
          <p:cNvPr id="59400" name="Rectangle 7"/>
          <p:cNvSpPr>
            <a:spLocks noChangeArrowheads="1"/>
          </p:cNvSpPr>
          <p:nvPr/>
        </p:nvSpPr>
        <p:spPr bwMode="auto">
          <a:xfrm>
            <a:off x="5427663" y="1371600"/>
            <a:ext cx="2306637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66"/>
                </a:solidFill>
              </a:rPr>
              <a:t>jki (&amp; kji):</a:t>
            </a:r>
            <a:r>
              <a:rPr lang="en-US">
                <a:solidFill>
                  <a:srgbClr val="000066"/>
                </a:solidFill>
              </a:rPr>
              <a:t> </a:t>
            </a:r>
          </a:p>
          <a:p>
            <a:pPr marL="104775" lvl="1" indent="0" algn="l">
              <a:lnSpc>
                <a:spcPct val="100000"/>
              </a:lnSpc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2 loads, </a:t>
            </a:r>
            <a:r>
              <a:rPr lang="en-US" sz="2000" i="1">
                <a:solidFill>
                  <a:srgbClr val="C5000B"/>
                </a:solidFill>
              </a:rPr>
              <a:t>1 store</a:t>
            </a:r>
          </a:p>
          <a:p>
            <a:pPr marL="104775" lvl="1" indent="0" algn="l">
              <a:lnSpc>
                <a:spcPct val="100000"/>
              </a:lnSpc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66"/>
                </a:solidFill>
              </a:rPr>
              <a:t> misses/iter = 2.0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Intel Core i7 Matrix Multiply Performance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0" y="1220788"/>
            <a:ext cx="8931275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63" y="1931988"/>
            <a:ext cx="7577137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Spatial locality issues addressed previously</a:t>
            </a:r>
          </a:p>
          <a:p>
            <a:r>
              <a:rPr lang="en-US" smtClean="0"/>
              <a:t>Temporal locality not addressed, but size </a:t>
            </a:r>
            <a:r>
              <a:rPr lang="en-US" dirty="0" smtClean="0"/>
              <a:t>of matrices makes leveraging temporal locality difficult</a:t>
            </a:r>
          </a:p>
          <a:p>
            <a:endParaRPr lang="en-US" dirty="0" smtClean="0"/>
          </a:p>
          <a:p>
            <a:r>
              <a:rPr lang="en-US" dirty="0" smtClean="0"/>
              <a:t>How can one address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404813" y="134938"/>
            <a:ext cx="87169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Improving Temporal Locality by Blocking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Blocked matrix multiplication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“block” (in this context) does not mean “cache block”.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Instead, it </a:t>
            </a:r>
            <a:r>
              <a:rPr lang="en-US" sz="2000" smtClean="0">
                <a:solidFill>
                  <a:srgbClr val="000066"/>
                </a:solidFill>
              </a:rPr>
              <a:t>means </a:t>
            </a:r>
            <a:r>
              <a:rPr lang="en-US" sz="2000">
                <a:solidFill>
                  <a:srgbClr val="000066"/>
                </a:solidFill>
              </a:rPr>
              <a:t>a sub-block within the matrix.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Example: N = 8; sub-block size = 4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990600" y="5072063"/>
            <a:ext cx="4840288" cy="102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C</a:t>
            </a:r>
            <a:r>
              <a:rPr lang="en-US" baseline="-25000">
                <a:solidFill>
                  <a:srgbClr val="000066"/>
                </a:solidFill>
              </a:rPr>
              <a:t>11</a:t>
            </a:r>
            <a:r>
              <a:rPr lang="en-US">
                <a:solidFill>
                  <a:srgbClr val="000066"/>
                </a:solidFill>
              </a:rPr>
              <a:t>  =  A</a:t>
            </a:r>
            <a:r>
              <a:rPr lang="en-US" baseline="-25000">
                <a:solidFill>
                  <a:srgbClr val="000066"/>
                </a:solidFill>
              </a:rPr>
              <a:t>11</a:t>
            </a:r>
            <a:r>
              <a:rPr lang="en-US">
                <a:solidFill>
                  <a:srgbClr val="000066"/>
                </a:solidFill>
              </a:rPr>
              <a:t>B</a:t>
            </a:r>
            <a:r>
              <a:rPr lang="en-US" baseline="-25000">
                <a:solidFill>
                  <a:srgbClr val="000066"/>
                </a:solidFill>
              </a:rPr>
              <a:t>11</a:t>
            </a:r>
            <a:r>
              <a:rPr lang="en-US">
                <a:solidFill>
                  <a:srgbClr val="000066"/>
                </a:solidFill>
              </a:rPr>
              <a:t> + A</a:t>
            </a:r>
            <a:r>
              <a:rPr lang="en-US" baseline="-25000">
                <a:solidFill>
                  <a:srgbClr val="000066"/>
                </a:solidFill>
              </a:rPr>
              <a:t>12</a:t>
            </a:r>
            <a:r>
              <a:rPr lang="en-US">
                <a:solidFill>
                  <a:srgbClr val="000066"/>
                </a:solidFill>
              </a:rPr>
              <a:t>B</a:t>
            </a:r>
            <a:r>
              <a:rPr lang="en-US" baseline="-25000">
                <a:solidFill>
                  <a:srgbClr val="000066"/>
                </a:solidFill>
              </a:rPr>
              <a:t>21           </a:t>
            </a:r>
            <a:r>
              <a:rPr lang="en-US">
                <a:solidFill>
                  <a:srgbClr val="000066"/>
                </a:solidFill>
              </a:rPr>
              <a:t>C</a:t>
            </a:r>
            <a:r>
              <a:rPr lang="en-US" baseline="-25000">
                <a:solidFill>
                  <a:srgbClr val="000066"/>
                </a:solidFill>
              </a:rPr>
              <a:t>12</a:t>
            </a:r>
            <a:r>
              <a:rPr lang="en-US">
                <a:solidFill>
                  <a:srgbClr val="000066"/>
                </a:solidFill>
              </a:rPr>
              <a:t>  =  A</a:t>
            </a:r>
            <a:r>
              <a:rPr lang="en-US" baseline="-25000">
                <a:solidFill>
                  <a:srgbClr val="000066"/>
                </a:solidFill>
              </a:rPr>
              <a:t>11</a:t>
            </a:r>
            <a:r>
              <a:rPr lang="en-US">
                <a:solidFill>
                  <a:srgbClr val="000066"/>
                </a:solidFill>
              </a:rPr>
              <a:t>B</a:t>
            </a:r>
            <a:r>
              <a:rPr lang="en-US" baseline="-25000">
                <a:solidFill>
                  <a:srgbClr val="000066"/>
                </a:solidFill>
              </a:rPr>
              <a:t>12</a:t>
            </a:r>
            <a:r>
              <a:rPr lang="en-US">
                <a:solidFill>
                  <a:srgbClr val="000066"/>
                </a:solidFill>
              </a:rPr>
              <a:t> + A</a:t>
            </a:r>
            <a:r>
              <a:rPr lang="en-US" baseline="-25000">
                <a:solidFill>
                  <a:srgbClr val="000066"/>
                </a:solidFill>
              </a:rPr>
              <a:t>12</a:t>
            </a:r>
            <a:r>
              <a:rPr lang="en-US">
                <a:solidFill>
                  <a:srgbClr val="000066"/>
                </a:solidFill>
              </a:rPr>
              <a:t>B</a:t>
            </a:r>
            <a:r>
              <a:rPr lang="en-US" baseline="-25000">
                <a:solidFill>
                  <a:srgbClr val="000066"/>
                </a:solidFill>
              </a:rPr>
              <a:t>22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aseline="-25000">
              <a:solidFill>
                <a:srgbClr val="000066"/>
              </a:solidFill>
            </a:endParaRP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C</a:t>
            </a:r>
            <a:r>
              <a:rPr lang="en-US" baseline="-25000">
                <a:solidFill>
                  <a:srgbClr val="000066"/>
                </a:solidFill>
              </a:rPr>
              <a:t>21</a:t>
            </a:r>
            <a:r>
              <a:rPr lang="en-US">
                <a:solidFill>
                  <a:srgbClr val="000066"/>
                </a:solidFill>
              </a:rPr>
              <a:t>  =  A</a:t>
            </a:r>
            <a:r>
              <a:rPr lang="en-US" baseline="-25000">
                <a:solidFill>
                  <a:srgbClr val="000066"/>
                </a:solidFill>
              </a:rPr>
              <a:t>21</a:t>
            </a:r>
            <a:r>
              <a:rPr lang="en-US">
                <a:solidFill>
                  <a:srgbClr val="000066"/>
                </a:solidFill>
              </a:rPr>
              <a:t>B</a:t>
            </a:r>
            <a:r>
              <a:rPr lang="en-US" baseline="-25000">
                <a:solidFill>
                  <a:srgbClr val="000066"/>
                </a:solidFill>
              </a:rPr>
              <a:t>11</a:t>
            </a:r>
            <a:r>
              <a:rPr lang="en-US">
                <a:solidFill>
                  <a:srgbClr val="000066"/>
                </a:solidFill>
              </a:rPr>
              <a:t> + A</a:t>
            </a:r>
            <a:r>
              <a:rPr lang="en-US" baseline="-25000">
                <a:solidFill>
                  <a:srgbClr val="000066"/>
                </a:solidFill>
              </a:rPr>
              <a:t>22</a:t>
            </a:r>
            <a:r>
              <a:rPr lang="en-US">
                <a:solidFill>
                  <a:srgbClr val="000066"/>
                </a:solidFill>
              </a:rPr>
              <a:t>B</a:t>
            </a:r>
            <a:r>
              <a:rPr lang="en-US" baseline="-25000">
                <a:solidFill>
                  <a:srgbClr val="000066"/>
                </a:solidFill>
              </a:rPr>
              <a:t>21           </a:t>
            </a:r>
            <a:r>
              <a:rPr lang="en-US">
                <a:solidFill>
                  <a:srgbClr val="000066"/>
                </a:solidFill>
              </a:rPr>
              <a:t>C</a:t>
            </a:r>
            <a:r>
              <a:rPr lang="en-US" baseline="-25000">
                <a:solidFill>
                  <a:srgbClr val="000066"/>
                </a:solidFill>
              </a:rPr>
              <a:t>22</a:t>
            </a:r>
            <a:r>
              <a:rPr lang="en-US">
                <a:solidFill>
                  <a:srgbClr val="000066"/>
                </a:solidFill>
              </a:rPr>
              <a:t>  =  A</a:t>
            </a:r>
            <a:r>
              <a:rPr lang="en-US" baseline="-25000">
                <a:solidFill>
                  <a:srgbClr val="000066"/>
                </a:solidFill>
              </a:rPr>
              <a:t>21</a:t>
            </a:r>
            <a:r>
              <a:rPr lang="en-US">
                <a:solidFill>
                  <a:srgbClr val="000066"/>
                </a:solidFill>
              </a:rPr>
              <a:t>B</a:t>
            </a:r>
            <a:r>
              <a:rPr lang="en-US" baseline="-25000">
                <a:solidFill>
                  <a:srgbClr val="000066"/>
                </a:solidFill>
              </a:rPr>
              <a:t>12</a:t>
            </a:r>
            <a:r>
              <a:rPr lang="en-US">
                <a:solidFill>
                  <a:srgbClr val="000066"/>
                </a:solidFill>
              </a:rPr>
              <a:t> + A</a:t>
            </a:r>
            <a:r>
              <a:rPr lang="en-US" baseline="-25000">
                <a:solidFill>
                  <a:srgbClr val="000066"/>
                </a:solidFill>
              </a:rPr>
              <a:t>22</a:t>
            </a:r>
            <a:r>
              <a:rPr lang="en-US">
                <a:solidFill>
                  <a:srgbClr val="000066"/>
                </a:solidFill>
              </a:rPr>
              <a:t>B</a:t>
            </a:r>
            <a:r>
              <a:rPr lang="en-US" baseline="-25000">
                <a:solidFill>
                  <a:srgbClr val="000066"/>
                </a:solidFill>
              </a:rPr>
              <a:t>22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989013" y="3084513"/>
            <a:ext cx="79216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A</a:t>
            </a:r>
            <a:r>
              <a:rPr lang="en-US" sz="1400" baseline="-25000">
                <a:solidFill>
                  <a:srgbClr val="000066"/>
                </a:solidFill>
              </a:rPr>
              <a:t>11</a:t>
            </a:r>
            <a:r>
              <a:rPr lang="en-US" sz="1400">
                <a:solidFill>
                  <a:srgbClr val="000066"/>
                </a:solidFill>
              </a:rPr>
              <a:t>   A</a:t>
            </a:r>
            <a:r>
              <a:rPr lang="en-US" sz="1400" baseline="-25000">
                <a:solidFill>
                  <a:srgbClr val="000066"/>
                </a:solidFill>
              </a:rPr>
              <a:t>12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>
              <a:solidFill>
                <a:srgbClr val="000066"/>
              </a:solidFill>
            </a:endParaRP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A</a:t>
            </a:r>
            <a:r>
              <a:rPr lang="en-US" sz="1400" baseline="-25000">
                <a:solidFill>
                  <a:srgbClr val="000066"/>
                </a:solidFill>
              </a:rPr>
              <a:t>21</a:t>
            </a:r>
            <a:r>
              <a:rPr lang="en-US" sz="1400">
                <a:solidFill>
                  <a:srgbClr val="000066"/>
                </a:solidFill>
              </a:rPr>
              <a:t>   A</a:t>
            </a:r>
            <a:r>
              <a:rPr lang="en-US" sz="1400" baseline="-25000">
                <a:solidFill>
                  <a:srgbClr val="000066"/>
                </a:solidFill>
              </a:rPr>
              <a:t>22</a:t>
            </a:r>
          </a:p>
        </p:txBody>
      </p:sp>
      <p:grpSp>
        <p:nvGrpSpPr>
          <p:cNvPr id="61446" name="Group 5"/>
          <p:cNvGrpSpPr>
            <a:grpSpLocks/>
          </p:cNvGrpSpPr>
          <p:nvPr/>
        </p:nvGrpSpPr>
        <p:grpSpPr bwMode="auto">
          <a:xfrm>
            <a:off x="928688" y="3060700"/>
            <a:ext cx="206375" cy="828675"/>
            <a:chOff x="585" y="1928"/>
            <a:chExt cx="130" cy="522"/>
          </a:xfrm>
        </p:grpSpPr>
        <p:sp>
          <p:nvSpPr>
            <p:cNvPr id="61472" name="Line 6"/>
            <p:cNvSpPr>
              <a:spLocks noChangeShapeType="1"/>
            </p:cNvSpPr>
            <p:nvPr/>
          </p:nvSpPr>
          <p:spPr bwMode="auto">
            <a:xfrm>
              <a:off x="585" y="1936"/>
              <a:ext cx="0" cy="501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Line 7"/>
            <p:cNvSpPr>
              <a:spLocks noChangeShapeType="1"/>
            </p:cNvSpPr>
            <p:nvPr/>
          </p:nvSpPr>
          <p:spPr bwMode="auto">
            <a:xfrm>
              <a:off x="593" y="1928"/>
              <a:ext cx="122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Line 8"/>
            <p:cNvSpPr>
              <a:spLocks noChangeShapeType="1"/>
            </p:cNvSpPr>
            <p:nvPr/>
          </p:nvSpPr>
          <p:spPr bwMode="auto">
            <a:xfrm>
              <a:off x="593" y="2451"/>
              <a:ext cx="122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47" name="Group 9"/>
          <p:cNvGrpSpPr>
            <a:grpSpLocks/>
          </p:cNvGrpSpPr>
          <p:nvPr/>
        </p:nvGrpSpPr>
        <p:grpSpPr bwMode="auto">
          <a:xfrm>
            <a:off x="1843088" y="3060700"/>
            <a:ext cx="219075" cy="828675"/>
            <a:chOff x="1161" y="1928"/>
            <a:chExt cx="138" cy="522"/>
          </a:xfrm>
        </p:grpSpPr>
        <p:sp>
          <p:nvSpPr>
            <p:cNvPr id="61469" name="Line 10"/>
            <p:cNvSpPr>
              <a:spLocks noChangeShapeType="1"/>
            </p:cNvSpPr>
            <p:nvPr/>
          </p:nvSpPr>
          <p:spPr bwMode="auto">
            <a:xfrm flipV="1">
              <a:off x="1300" y="1927"/>
              <a:ext cx="0" cy="524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Line 11"/>
            <p:cNvSpPr>
              <a:spLocks noChangeShapeType="1"/>
            </p:cNvSpPr>
            <p:nvPr/>
          </p:nvSpPr>
          <p:spPr bwMode="auto">
            <a:xfrm flipH="1">
              <a:off x="1160" y="2451"/>
              <a:ext cx="140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1" name="Line 12"/>
            <p:cNvSpPr>
              <a:spLocks noChangeShapeType="1"/>
            </p:cNvSpPr>
            <p:nvPr/>
          </p:nvSpPr>
          <p:spPr bwMode="auto">
            <a:xfrm flipH="1">
              <a:off x="1160" y="1933"/>
              <a:ext cx="140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8" name="Rectangle 13"/>
          <p:cNvSpPr>
            <a:spLocks noChangeArrowheads="1"/>
          </p:cNvSpPr>
          <p:nvPr/>
        </p:nvSpPr>
        <p:spPr bwMode="auto">
          <a:xfrm>
            <a:off x="2667000" y="3084513"/>
            <a:ext cx="801688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B</a:t>
            </a:r>
            <a:r>
              <a:rPr lang="en-US" sz="1400" baseline="-25000">
                <a:solidFill>
                  <a:srgbClr val="000066"/>
                </a:solidFill>
              </a:rPr>
              <a:t>11</a:t>
            </a:r>
            <a:r>
              <a:rPr lang="en-US" sz="1400">
                <a:solidFill>
                  <a:srgbClr val="000066"/>
                </a:solidFill>
              </a:rPr>
              <a:t>   B</a:t>
            </a:r>
            <a:r>
              <a:rPr lang="en-US" sz="1400" baseline="-25000">
                <a:solidFill>
                  <a:srgbClr val="000066"/>
                </a:solidFill>
              </a:rPr>
              <a:t>12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>
              <a:solidFill>
                <a:srgbClr val="000066"/>
              </a:solidFill>
            </a:endParaRP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B</a:t>
            </a:r>
            <a:r>
              <a:rPr lang="en-US" sz="1400" baseline="-25000">
                <a:solidFill>
                  <a:srgbClr val="000066"/>
                </a:solidFill>
              </a:rPr>
              <a:t>21</a:t>
            </a:r>
            <a:r>
              <a:rPr lang="en-US" sz="1400">
                <a:solidFill>
                  <a:srgbClr val="000066"/>
                </a:solidFill>
              </a:rPr>
              <a:t>   B</a:t>
            </a:r>
            <a:r>
              <a:rPr lang="en-US" sz="1400" baseline="-25000">
                <a:solidFill>
                  <a:srgbClr val="000066"/>
                </a:solidFill>
              </a:rPr>
              <a:t>22</a:t>
            </a:r>
          </a:p>
        </p:txBody>
      </p:sp>
      <p:grpSp>
        <p:nvGrpSpPr>
          <p:cNvPr id="61449" name="Group 14"/>
          <p:cNvGrpSpPr>
            <a:grpSpLocks/>
          </p:cNvGrpSpPr>
          <p:nvPr/>
        </p:nvGrpSpPr>
        <p:grpSpPr bwMode="auto">
          <a:xfrm>
            <a:off x="2605088" y="3060700"/>
            <a:ext cx="206375" cy="828675"/>
            <a:chOff x="1641" y="1928"/>
            <a:chExt cx="130" cy="522"/>
          </a:xfrm>
        </p:grpSpPr>
        <p:sp>
          <p:nvSpPr>
            <p:cNvPr id="61466" name="Line 15"/>
            <p:cNvSpPr>
              <a:spLocks noChangeShapeType="1"/>
            </p:cNvSpPr>
            <p:nvPr/>
          </p:nvSpPr>
          <p:spPr bwMode="auto">
            <a:xfrm>
              <a:off x="1641" y="1936"/>
              <a:ext cx="0" cy="501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16"/>
            <p:cNvSpPr>
              <a:spLocks noChangeShapeType="1"/>
            </p:cNvSpPr>
            <p:nvPr/>
          </p:nvSpPr>
          <p:spPr bwMode="auto">
            <a:xfrm>
              <a:off x="1649" y="1928"/>
              <a:ext cx="122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17"/>
            <p:cNvSpPr>
              <a:spLocks noChangeShapeType="1"/>
            </p:cNvSpPr>
            <p:nvPr/>
          </p:nvSpPr>
          <p:spPr bwMode="auto">
            <a:xfrm>
              <a:off x="1649" y="2451"/>
              <a:ext cx="122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50" name="Group 18"/>
          <p:cNvGrpSpPr>
            <a:grpSpLocks/>
          </p:cNvGrpSpPr>
          <p:nvPr/>
        </p:nvGrpSpPr>
        <p:grpSpPr bwMode="auto">
          <a:xfrm>
            <a:off x="3443288" y="3060700"/>
            <a:ext cx="219075" cy="828675"/>
            <a:chOff x="2169" y="1928"/>
            <a:chExt cx="138" cy="522"/>
          </a:xfrm>
        </p:grpSpPr>
        <p:sp>
          <p:nvSpPr>
            <p:cNvPr id="61463" name="Line 19"/>
            <p:cNvSpPr>
              <a:spLocks noChangeShapeType="1"/>
            </p:cNvSpPr>
            <p:nvPr/>
          </p:nvSpPr>
          <p:spPr bwMode="auto">
            <a:xfrm flipV="1">
              <a:off x="2308" y="1927"/>
              <a:ext cx="0" cy="524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20"/>
            <p:cNvSpPr>
              <a:spLocks noChangeShapeType="1"/>
            </p:cNvSpPr>
            <p:nvPr/>
          </p:nvSpPr>
          <p:spPr bwMode="auto">
            <a:xfrm flipH="1">
              <a:off x="2168" y="2451"/>
              <a:ext cx="140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21"/>
            <p:cNvSpPr>
              <a:spLocks noChangeShapeType="1"/>
            </p:cNvSpPr>
            <p:nvPr/>
          </p:nvSpPr>
          <p:spPr bwMode="auto">
            <a:xfrm flipH="1">
              <a:off x="2168" y="1933"/>
              <a:ext cx="140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1" name="Rectangle 22"/>
          <p:cNvSpPr>
            <a:spLocks noChangeArrowheads="1"/>
          </p:cNvSpPr>
          <p:nvPr/>
        </p:nvSpPr>
        <p:spPr bwMode="auto">
          <a:xfrm>
            <a:off x="2209800" y="3389313"/>
            <a:ext cx="300038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X</a:t>
            </a:r>
          </a:p>
        </p:txBody>
      </p:sp>
      <p:sp>
        <p:nvSpPr>
          <p:cNvPr id="61452" name="Rectangle 23"/>
          <p:cNvSpPr>
            <a:spLocks noChangeArrowheads="1"/>
          </p:cNvSpPr>
          <p:nvPr/>
        </p:nvSpPr>
        <p:spPr bwMode="auto">
          <a:xfrm>
            <a:off x="3805238" y="3313113"/>
            <a:ext cx="3349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= </a:t>
            </a:r>
          </a:p>
        </p:txBody>
      </p:sp>
      <p:sp>
        <p:nvSpPr>
          <p:cNvPr id="61453" name="Rectangle 24"/>
          <p:cNvSpPr>
            <a:spLocks noChangeArrowheads="1"/>
          </p:cNvSpPr>
          <p:nvPr/>
        </p:nvSpPr>
        <p:spPr bwMode="auto">
          <a:xfrm>
            <a:off x="4275138" y="3084513"/>
            <a:ext cx="82391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C</a:t>
            </a:r>
            <a:r>
              <a:rPr lang="en-US" sz="1400" baseline="-25000">
                <a:solidFill>
                  <a:srgbClr val="000066"/>
                </a:solidFill>
              </a:rPr>
              <a:t>11</a:t>
            </a:r>
            <a:r>
              <a:rPr lang="en-US" sz="1400">
                <a:solidFill>
                  <a:srgbClr val="000066"/>
                </a:solidFill>
              </a:rPr>
              <a:t>   C</a:t>
            </a:r>
            <a:r>
              <a:rPr lang="en-US" sz="1400" baseline="-25000">
                <a:solidFill>
                  <a:srgbClr val="000066"/>
                </a:solidFill>
              </a:rPr>
              <a:t>12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>
              <a:solidFill>
                <a:srgbClr val="000066"/>
              </a:solidFill>
            </a:endParaRP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C</a:t>
            </a:r>
            <a:r>
              <a:rPr lang="en-US" sz="1400" baseline="-25000">
                <a:solidFill>
                  <a:srgbClr val="000066"/>
                </a:solidFill>
              </a:rPr>
              <a:t>21</a:t>
            </a:r>
            <a:r>
              <a:rPr lang="en-US" sz="1400">
                <a:solidFill>
                  <a:srgbClr val="000066"/>
                </a:solidFill>
              </a:rPr>
              <a:t>   C</a:t>
            </a:r>
            <a:r>
              <a:rPr lang="en-US" sz="1400" baseline="-25000">
                <a:solidFill>
                  <a:srgbClr val="000066"/>
                </a:solidFill>
              </a:rPr>
              <a:t>22</a:t>
            </a:r>
          </a:p>
        </p:txBody>
      </p:sp>
      <p:grpSp>
        <p:nvGrpSpPr>
          <p:cNvPr id="61454" name="Group 25"/>
          <p:cNvGrpSpPr>
            <a:grpSpLocks/>
          </p:cNvGrpSpPr>
          <p:nvPr/>
        </p:nvGrpSpPr>
        <p:grpSpPr bwMode="auto">
          <a:xfrm>
            <a:off x="4205288" y="3060700"/>
            <a:ext cx="206375" cy="828675"/>
            <a:chOff x="2649" y="1928"/>
            <a:chExt cx="130" cy="522"/>
          </a:xfrm>
        </p:grpSpPr>
        <p:sp>
          <p:nvSpPr>
            <p:cNvPr id="61460" name="Line 26"/>
            <p:cNvSpPr>
              <a:spLocks noChangeShapeType="1"/>
            </p:cNvSpPr>
            <p:nvPr/>
          </p:nvSpPr>
          <p:spPr bwMode="auto">
            <a:xfrm>
              <a:off x="2649" y="1936"/>
              <a:ext cx="0" cy="501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27"/>
            <p:cNvSpPr>
              <a:spLocks noChangeShapeType="1"/>
            </p:cNvSpPr>
            <p:nvPr/>
          </p:nvSpPr>
          <p:spPr bwMode="auto">
            <a:xfrm>
              <a:off x="2657" y="1928"/>
              <a:ext cx="122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28"/>
            <p:cNvSpPr>
              <a:spLocks noChangeShapeType="1"/>
            </p:cNvSpPr>
            <p:nvPr/>
          </p:nvSpPr>
          <p:spPr bwMode="auto">
            <a:xfrm>
              <a:off x="2657" y="2451"/>
              <a:ext cx="122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55" name="Group 29"/>
          <p:cNvGrpSpPr>
            <a:grpSpLocks/>
          </p:cNvGrpSpPr>
          <p:nvPr/>
        </p:nvGrpSpPr>
        <p:grpSpPr bwMode="auto">
          <a:xfrm>
            <a:off x="5043488" y="3060700"/>
            <a:ext cx="219075" cy="828675"/>
            <a:chOff x="3177" y="1928"/>
            <a:chExt cx="138" cy="522"/>
          </a:xfrm>
        </p:grpSpPr>
        <p:sp>
          <p:nvSpPr>
            <p:cNvPr id="61457" name="Line 30"/>
            <p:cNvSpPr>
              <a:spLocks noChangeShapeType="1"/>
            </p:cNvSpPr>
            <p:nvPr/>
          </p:nvSpPr>
          <p:spPr bwMode="auto">
            <a:xfrm flipV="1">
              <a:off x="3316" y="1927"/>
              <a:ext cx="0" cy="524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31"/>
            <p:cNvSpPr>
              <a:spLocks noChangeShapeType="1"/>
            </p:cNvSpPr>
            <p:nvPr/>
          </p:nvSpPr>
          <p:spPr bwMode="auto">
            <a:xfrm flipH="1">
              <a:off x="3176" y="2451"/>
              <a:ext cx="140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32"/>
            <p:cNvSpPr>
              <a:spLocks noChangeShapeType="1"/>
            </p:cNvSpPr>
            <p:nvPr/>
          </p:nvSpPr>
          <p:spPr bwMode="auto">
            <a:xfrm flipH="1">
              <a:off x="3176" y="1933"/>
              <a:ext cx="140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6" name="Rectangle 33"/>
          <p:cNvSpPr>
            <a:spLocks noChangeArrowheads="1"/>
          </p:cNvSpPr>
          <p:nvPr/>
        </p:nvSpPr>
        <p:spPr bwMode="auto">
          <a:xfrm>
            <a:off x="838200" y="4257675"/>
            <a:ext cx="6508750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u="sng">
                <a:solidFill>
                  <a:srgbClr val="000066"/>
                </a:solidFill>
              </a:rPr>
              <a:t>Key idea:</a:t>
            </a:r>
            <a:r>
              <a:rPr lang="en-US">
                <a:solidFill>
                  <a:srgbClr val="000066"/>
                </a:solidFill>
              </a:rPr>
              <a:t> Sub-blocks (i.e., A</a:t>
            </a:r>
            <a:r>
              <a:rPr lang="en-US" baseline="-25000">
                <a:solidFill>
                  <a:srgbClr val="000066"/>
                </a:solidFill>
              </a:rPr>
              <a:t>xy</a:t>
            </a:r>
            <a:r>
              <a:rPr lang="en-US">
                <a:solidFill>
                  <a:srgbClr val="000066"/>
                </a:solidFill>
              </a:rPr>
              <a:t>) can be treated just like scalars.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Table 118"/>
          <p:cNvGraphicFramePr>
            <a:graphicFrameLocks noGrp="1"/>
          </p:cNvGraphicFramePr>
          <p:nvPr/>
        </p:nvGraphicFramePr>
        <p:xfrm>
          <a:off x="838200" y="1397000"/>
          <a:ext cx="1447800" cy="53643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7800"/>
              </a:tblGrid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0000   0x00</a:t>
                      </a:r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0001   0x11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0010   0x22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0011   0x33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0100   0x44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0101   0x55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0110   0x66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0111   0x77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1000   0x88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1001   0x99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1010   0xAA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1011   0xBB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1100   0xCC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1101   0xDD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1110   0xEE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1111   0xFF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61478" name="Text Box 1"/>
          <p:cNvSpPr txBox="1">
            <a:spLocks noChangeArrowheads="1"/>
          </p:cNvSpPr>
          <p:nvPr/>
        </p:nvSpPr>
        <p:spPr bwMode="auto">
          <a:xfrm>
            <a:off x="484188" y="-39688"/>
            <a:ext cx="82296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>
                <a:solidFill>
                  <a:srgbClr val="660033"/>
                </a:solidFill>
              </a:rPr>
              <a:t>Fully associative cache </a:t>
            </a:r>
            <a:br>
              <a:rPr lang="en-US" altLang="en-US" sz="3800" b="1">
                <a:solidFill>
                  <a:srgbClr val="660033"/>
                </a:solidFill>
              </a:rPr>
            </a:br>
            <a:r>
              <a:rPr lang="en-US" altLang="en-US" sz="3800" b="1">
                <a:solidFill>
                  <a:srgbClr val="660033"/>
                </a:solidFill>
              </a:rPr>
              <a:t>(S,E,B,m) = (1,4,1,4)</a:t>
            </a:r>
          </a:p>
        </p:txBody>
      </p:sp>
      <p:sp>
        <p:nvSpPr>
          <p:cNvPr id="61479" name="Text Box 2"/>
          <p:cNvSpPr txBox="1">
            <a:spLocks noChangeArrowheads="1"/>
          </p:cNvSpPr>
          <p:nvPr/>
        </p:nvSpPr>
        <p:spPr bwMode="auto">
          <a:xfrm>
            <a:off x="4799013" y="982663"/>
            <a:ext cx="785812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61480" name="Text Box 3"/>
          <p:cNvSpPr txBox="1">
            <a:spLocks noChangeArrowheads="1"/>
          </p:cNvSpPr>
          <p:nvPr/>
        </p:nvSpPr>
        <p:spPr bwMode="auto">
          <a:xfrm>
            <a:off x="3517900" y="1565275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61481" name="Text Box 4"/>
          <p:cNvSpPr txBox="1">
            <a:spLocks noChangeArrowheads="1"/>
          </p:cNvSpPr>
          <p:nvPr/>
        </p:nvSpPr>
        <p:spPr bwMode="auto">
          <a:xfrm>
            <a:off x="3509963" y="3351213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graphicFrame>
        <p:nvGraphicFramePr>
          <p:cNvPr id="70661" name="Group 5"/>
          <p:cNvGraphicFramePr>
            <a:graphicFrameLocks noGrp="1"/>
          </p:cNvGraphicFramePr>
          <p:nvPr/>
        </p:nvGraphicFramePr>
        <p:xfrm>
          <a:off x="2571750" y="1827213"/>
          <a:ext cx="1562100" cy="550862"/>
        </p:xfrm>
        <a:graphic>
          <a:graphicData uri="http://schemas.openxmlformats.org/drawingml/2006/table">
            <a:tbl>
              <a:tblPr/>
              <a:tblGrid>
                <a:gridCol w="903288"/>
                <a:gridCol w="658812"/>
              </a:tblGrid>
              <a:tr h="550862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0" name="Text Box 15"/>
          <p:cNvSpPr txBox="1">
            <a:spLocks noChangeArrowheads="1"/>
          </p:cNvSpPr>
          <p:nvPr/>
        </p:nvSpPr>
        <p:spPr bwMode="auto">
          <a:xfrm>
            <a:off x="4287838" y="156527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1491" name="Text Box 16"/>
          <p:cNvSpPr txBox="1">
            <a:spLocks noChangeArrowheads="1"/>
          </p:cNvSpPr>
          <p:nvPr/>
        </p:nvSpPr>
        <p:spPr bwMode="auto">
          <a:xfrm>
            <a:off x="5170488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0673" name="Group 17"/>
          <p:cNvGraphicFramePr>
            <a:graphicFrameLocks noGrp="1"/>
          </p:cNvGraphicFramePr>
          <p:nvPr/>
        </p:nvGraphicFramePr>
        <p:xfrm>
          <a:off x="4225925" y="1835150"/>
          <a:ext cx="1560513" cy="550863"/>
        </p:xfrm>
        <a:graphic>
          <a:graphicData uri="http://schemas.openxmlformats.org/drawingml/2006/table">
            <a:tbl>
              <a:tblPr/>
              <a:tblGrid>
                <a:gridCol w="903288"/>
                <a:gridCol w="657225"/>
              </a:tblGrid>
              <a:tr h="5508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00" name="Text Box 27"/>
          <p:cNvSpPr txBox="1">
            <a:spLocks noChangeArrowheads="1"/>
          </p:cNvSpPr>
          <p:nvPr/>
        </p:nvSpPr>
        <p:spPr bwMode="auto">
          <a:xfrm>
            <a:off x="5934075" y="15652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1501" name="Text Box 28"/>
          <p:cNvSpPr txBox="1">
            <a:spLocks noChangeArrowheads="1"/>
          </p:cNvSpPr>
          <p:nvPr/>
        </p:nvSpPr>
        <p:spPr bwMode="auto">
          <a:xfrm>
            <a:off x="6816725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0685" name="Group 29"/>
          <p:cNvGraphicFramePr>
            <a:graphicFrameLocks noGrp="1"/>
          </p:cNvGraphicFramePr>
          <p:nvPr/>
        </p:nvGraphicFramePr>
        <p:xfrm>
          <a:off x="5870575" y="1835150"/>
          <a:ext cx="1562100" cy="550863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5508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10" name="Text Box 39"/>
          <p:cNvSpPr txBox="1">
            <a:spLocks noChangeArrowheads="1"/>
          </p:cNvSpPr>
          <p:nvPr/>
        </p:nvSpPr>
        <p:spPr bwMode="auto">
          <a:xfrm>
            <a:off x="7573963" y="1560513"/>
            <a:ext cx="407987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1511" name="Text Box 40"/>
          <p:cNvSpPr txBox="1">
            <a:spLocks noChangeArrowheads="1"/>
          </p:cNvSpPr>
          <p:nvPr/>
        </p:nvSpPr>
        <p:spPr bwMode="auto">
          <a:xfrm>
            <a:off x="8456613" y="15684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0697" name="Group 41"/>
          <p:cNvGraphicFramePr>
            <a:graphicFrameLocks noGrp="1"/>
          </p:cNvGraphicFramePr>
          <p:nvPr/>
        </p:nvGraphicFramePr>
        <p:xfrm>
          <a:off x="7510463" y="1828800"/>
          <a:ext cx="1562100" cy="550863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5508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2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75400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20" name="Rectangle 51"/>
          <p:cNvSpPr>
            <a:spLocks noChangeArrowheads="1"/>
          </p:cNvSpPr>
          <p:nvPr/>
        </p:nvSpPr>
        <p:spPr bwMode="auto">
          <a:xfrm>
            <a:off x="4956175" y="59293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400">
                <a:solidFill>
                  <a:srgbClr val="000066"/>
                </a:solidFill>
              </a:rPr>
              <a:t>t (4 bits)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Blocked Matrix Multiply (bijk)</a:t>
            </a: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609600" y="1295400"/>
            <a:ext cx="7924800" cy="4521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for (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jj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=0; 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jj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&lt;n; 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jj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+=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bsize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) {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solidFill>
                  <a:srgbClr val="000066"/>
                </a:solidFill>
                <a:latin typeface="Courier New" pitchFamily="49" charset="0"/>
              </a:rPr>
              <a:t>		for 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=0; 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&lt;n; </a:t>
            </a:r>
            <a:r>
              <a:rPr lang="en-US" err="1">
                <a:solidFill>
                  <a:srgbClr val="000066"/>
                </a:solidFill>
                <a:latin typeface="Courier New" pitchFamily="49" charset="0"/>
              </a:rPr>
              <a:t>i</a:t>
            </a:r>
            <a:r>
              <a:rPr lang="en-US" smtClean="0">
                <a:solidFill>
                  <a:srgbClr val="000066"/>
                </a:solidFill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solidFill>
                  <a:srgbClr val="000066"/>
                </a:solidFill>
                <a:latin typeface="Courier New" pitchFamily="49" charset="0"/>
              </a:rPr>
              <a:t>			for (j=jj; j &lt; min(jj+bsize,n); j++)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solidFill>
                  <a:srgbClr val="000066"/>
                </a:solidFill>
                <a:latin typeface="Courier New" pitchFamily="49" charset="0"/>
              </a:rPr>
              <a:t>      		c[i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][j] = 0.0;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smtClean="0">
                <a:solidFill>
                  <a:srgbClr val="000066"/>
                </a:solidFill>
                <a:latin typeface="Courier New" pitchFamily="49" charset="0"/>
              </a:rPr>
              <a:t>	for 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kk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=0; 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kk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&lt;n; 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kk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+=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bsize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) {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  <a:latin typeface="Courier New" pitchFamily="49" charset="0"/>
              </a:rPr>
              <a:t>   </a:t>
            </a:r>
            <a:r>
              <a:rPr lang="en-US" smtClean="0">
                <a:solidFill>
                  <a:srgbClr val="000066"/>
                </a:solidFill>
                <a:latin typeface="Courier New" pitchFamily="49" charset="0"/>
              </a:rPr>
              <a:t>		for 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=0; 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&lt;n; </a:t>
            </a:r>
            <a:r>
              <a:rPr lang="en-US" dirty="0" err="1">
                <a:solidFill>
                  <a:srgbClr val="000066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      </a:t>
            </a:r>
            <a:r>
              <a:rPr lang="en-US" dirty="0" smtClean="0">
                <a:solidFill>
                  <a:srgbClr val="000066"/>
                </a:solidFill>
                <a:latin typeface="Courier New" pitchFamily="49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(j=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jj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; j &lt; min(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jj+bsize,n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); j++) {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	sum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= 0.0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	for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(k=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kk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; k &lt; min(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kk+bsize,n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); k++) {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         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		sum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+= a[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][k] * b[k][j];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	}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c[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][j] += sum;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      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	}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    </a:t>
            </a:r>
            <a:r>
              <a:rPr lang="en-US" dirty="0" smtClean="0">
                <a:solidFill>
                  <a:srgbClr val="000066"/>
                </a:solidFill>
                <a:latin typeface="Courier New" pitchFamily="49" charset="0"/>
              </a:rPr>
              <a:t>}</a:t>
            </a:r>
            <a:endParaRPr lang="en-US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dirty="0" smtClean="0">
                <a:solidFill>
                  <a:srgbClr val="000066"/>
                </a:solidFill>
                <a:latin typeface="Courier New" pitchFamily="49" charset="0"/>
              </a:rPr>
              <a:t>}	</a:t>
            </a:r>
            <a:endParaRPr lang="en-US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2468" name="Freeform 3"/>
          <p:cNvSpPr>
            <a:spLocks noChangeArrowheads="1"/>
          </p:cNvSpPr>
          <p:nvPr/>
        </p:nvSpPr>
        <p:spPr bwMode="auto">
          <a:xfrm>
            <a:off x="1371600" y="3124200"/>
            <a:ext cx="230188" cy="1677988"/>
          </a:xfrm>
          <a:custGeom>
            <a:avLst/>
            <a:gdLst>
              <a:gd name="T0" fmla="*/ 2147483647 w 145"/>
              <a:gd name="T1" fmla="*/ 0 h 1057"/>
              <a:gd name="T2" fmla="*/ 0 w 145"/>
              <a:gd name="T3" fmla="*/ 0 h 1057"/>
              <a:gd name="T4" fmla="*/ 0 w 145"/>
              <a:gd name="T5" fmla="*/ 2147483647 h 1057"/>
              <a:gd name="T6" fmla="*/ 2147483647 w 145"/>
              <a:gd name="T7" fmla="*/ 2147483647 h 1057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1057"/>
              <a:gd name="T14" fmla="*/ 145 w 145"/>
              <a:gd name="T15" fmla="*/ 1057 h 10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1057">
                <a:moveTo>
                  <a:pt x="96" y="0"/>
                </a:moveTo>
                <a:lnTo>
                  <a:pt x="0" y="0"/>
                </a:lnTo>
                <a:lnTo>
                  <a:pt x="0" y="1056"/>
                </a:lnTo>
                <a:lnTo>
                  <a:pt x="144" y="1056"/>
                </a:lnTo>
              </a:path>
            </a:pathLst>
          </a:custGeom>
          <a:noFill/>
          <a:ln w="255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4146550" y="4610100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Blocked Matrix Multiply Analysis</a:t>
            </a: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290513" y="1220788"/>
            <a:ext cx="85486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735013" algn="l"/>
                <a:tab pos="1192213" algn="l"/>
                <a:tab pos="1649413" algn="l"/>
                <a:tab pos="2106613" algn="l"/>
                <a:tab pos="2563813" algn="l"/>
                <a:tab pos="3021013" algn="l"/>
                <a:tab pos="3478213" algn="l"/>
                <a:tab pos="3935413" algn="l"/>
                <a:tab pos="4392613" algn="l"/>
                <a:tab pos="4849813" algn="l"/>
                <a:tab pos="5307013" algn="l"/>
                <a:tab pos="5764213" algn="l"/>
                <a:tab pos="6221413" algn="l"/>
                <a:tab pos="6678613" algn="l"/>
                <a:tab pos="7135813" algn="l"/>
                <a:tab pos="7593013" algn="l"/>
                <a:tab pos="8050213" algn="l"/>
                <a:tab pos="8507413" algn="l"/>
                <a:tab pos="8964613" algn="l"/>
                <a:tab pos="9421813" algn="l"/>
                <a:tab pos="9879013" algn="l"/>
              </a:tabLst>
            </a:pPr>
            <a:r>
              <a:rPr lang="en-US" sz="2000">
                <a:solidFill>
                  <a:srgbClr val="000066"/>
                </a:solidFill>
              </a:rPr>
              <a:t>Innermost loop pair multiplies a </a:t>
            </a:r>
            <a:r>
              <a:rPr lang="en-US" sz="2000" i="1">
                <a:solidFill>
                  <a:srgbClr val="000066"/>
                </a:solidFill>
              </a:rPr>
              <a:t>1 X bsize</a:t>
            </a:r>
            <a:r>
              <a:rPr lang="en-US" sz="2000">
                <a:solidFill>
                  <a:srgbClr val="000066"/>
                </a:solidFill>
              </a:rPr>
              <a:t> sliver of </a:t>
            </a:r>
            <a:r>
              <a:rPr lang="en-US" sz="2000" i="1">
                <a:solidFill>
                  <a:srgbClr val="000066"/>
                </a:solidFill>
              </a:rPr>
              <a:t>A</a:t>
            </a:r>
            <a:r>
              <a:rPr lang="en-US" sz="2000">
                <a:solidFill>
                  <a:srgbClr val="000066"/>
                </a:solidFill>
              </a:rPr>
              <a:t> by a </a:t>
            </a:r>
            <a:r>
              <a:rPr lang="en-US" sz="2000" i="1">
                <a:solidFill>
                  <a:srgbClr val="000066"/>
                </a:solidFill>
              </a:rPr>
              <a:t>bsize X bsize</a:t>
            </a:r>
            <a:r>
              <a:rPr lang="en-US" sz="2000">
                <a:solidFill>
                  <a:srgbClr val="000066"/>
                </a:solidFill>
              </a:rPr>
              <a:t> block of </a:t>
            </a:r>
            <a:r>
              <a:rPr lang="en-US" sz="2000" i="1">
                <a:solidFill>
                  <a:srgbClr val="000066"/>
                </a:solidFill>
              </a:rPr>
              <a:t>B</a:t>
            </a:r>
            <a:r>
              <a:rPr lang="en-US" sz="2000">
                <a:solidFill>
                  <a:srgbClr val="000066"/>
                </a:solidFill>
              </a:rPr>
              <a:t> and accumulates into </a:t>
            </a:r>
            <a:r>
              <a:rPr lang="en-US" sz="2000" i="1">
                <a:solidFill>
                  <a:srgbClr val="000066"/>
                </a:solidFill>
              </a:rPr>
              <a:t>1 X bsize</a:t>
            </a:r>
            <a:r>
              <a:rPr lang="en-US" sz="2000">
                <a:solidFill>
                  <a:srgbClr val="000066"/>
                </a:solidFill>
              </a:rPr>
              <a:t> sliver of </a:t>
            </a:r>
            <a:r>
              <a:rPr lang="en-US" sz="2000" i="1">
                <a:solidFill>
                  <a:srgbClr val="000066"/>
                </a:solidFill>
              </a:rPr>
              <a:t>C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735013" algn="l"/>
                <a:tab pos="1192213" algn="l"/>
                <a:tab pos="1649413" algn="l"/>
                <a:tab pos="2106613" algn="l"/>
                <a:tab pos="2563813" algn="l"/>
                <a:tab pos="3021013" algn="l"/>
                <a:tab pos="3478213" algn="l"/>
                <a:tab pos="3935413" algn="l"/>
                <a:tab pos="4392613" algn="l"/>
                <a:tab pos="4849813" algn="l"/>
                <a:tab pos="5307013" algn="l"/>
                <a:tab pos="5764213" algn="l"/>
                <a:tab pos="6221413" algn="l"/>
                <a:tab pos="6678613" algn="l"/>
                <a:tab pos="7135813" algn="l"/>
                <a:tab pos="7593013" algn="l"/>
                <a:tab pos="8050213" algn="l"/>
                <a:tab pos="8507413" algn="l"/>
                <a:tab pos="8964613" algn="l"/>
                <a:tab pos="9421813" algn="l"/>
                <a:tab pos="9879013" algn="l"/>
              </a:tabLst>
            </a:pPr>
            <a:r>
              <a:rPr lang="en-US" sz="2000">
                <a:solidFill>
                  <a:srgbClr val="000066"/>
                </a:solidFill>
              </a:rPr>
              <a:t>Loop over </a:t>
            </a:r>
            <a:r>
              <a:rPr lang="en-US" sz="2000" i="1">
                <a:solidFill>
                  <a:srgbClr val="000066"/>
                </a:solidFill>
              </a:rPr>
              <a:t>i</a:t>
            </a:r>
            <a:r>
              <a:rPr lang="en-US" sz="2000">
                <a:solidFill>
                  <a:srgbClr val="000066"/>
                </a:solidFill>
              </a:rPr>
              <a:t> steps through </a:t>
            </a:r>
            <a:r>
              <a:rPr lang="en-US" sz="2000" i="1">
                <a:solidFill>
                  <a:srgbClr val="000066"/>
                </a:solidFill>
              </a:rPr>
              <a:t>n</a:t>
            </a:r>
            <a:r>
              <a:rPr lang="en-US" sz="2000">
                <a:solidFill>
                  <a:srgbClr val="000066"/>
                </a:solidFill>
              </a:rPr>
              <a:t> row slivers of </a:t>
            </a:r>
            <a:r>
              <a:rPr lang="en-US" sz="2000" i="1">
                <a:solidFill>
                  <a:srgbClr val="000066"/>
                </a:solidFill>
              </a:rPr>
              <a:t>A</a:t>
            </a:r>
            <a:r>
              <a:rPr lang="en-US" sz="2000">
                <a:solidFill>
                  <a:srgbClr val="000066"/>
                </a:solidFill>
              </a:rPr>
              <a:t> &amp; </a:t>
            </a:r>
            <a:r>
              <a:rPr lang="en-US" sz="2000" i="1">
                <a:solidFill>
                  <a:srgbClr val="000066"/>
                </a:solidFill>
              </a:rPr>
              <a:t>C</a:t>
            </a:r>
            <a:r>
              <a:rPr lang="en-US" sz="2000">
                <a:solidFill>
                  <a:srgbClr val="000066"/>
                </a:solidFill>
              </a:rPr>
              <a:t>, using same </a:t>
            </a:r>
            <a:r>
              <a:rPr lang="en-US" sz="2000" i="1">
                <a:solidFill>
                  <a:srgbClr val="000066"/>
                </a:solidFill>
              </a:rPr>
              <a:t>B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5340350" y="4610100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6508750" y="4610100"/>
            <a:ext cx="596900" cy="5207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4246563" y="5191125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5465763" y="5191125"/>
            <a:ext cx="3333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B</a:t>
            </a:r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6716713" y="5191125"/>
            <a:ext cx="3460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C</a:t>
            </a:r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4749800" y="6029325"/>
            <a:ext cx="22606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block reused </a:t>
            </a:r>
            <a:r>
              <a:rPr lang="en-US" i="1">
                <a:solidFill>
                  <a:srgbClr val="000066"/>
                </a:solidFill>
              </a:rPr>
              <a:t>n</a:t>
            </a:r>
            <a:r>
              <a:rPr lang="en-US">
                <a:solidFill>
                  <a:srgbClr val="000066"/>
                </a:solidFill>
              </a:rPr>
              <a:t> times in succession</a:t>
            </a:r>
          </a:p>
        </p:txBody>
      </p:sp>
      <p:sp>
        <p:nvSpPr>
          <p:cNvPr id="63499" name="Line 10"/>
          <p:cNvSpPr>
            <a:spLocks noChangeShapeType="1"/>
          </p:cNvSpPr>
          <p:nvPr/>
        </p:nvSpPr>
        <p:spPr bwMode="auto">
          <a:xfrm flipV="1">
            <a:off x="3465513" y="4695825"/>
            <a:ext cx="636587" cy="1001713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5346700" y="4616450"/>
            <a:ext cx="203200" cy="203200"/>
          </a:xfrm>
          <a:prstGeom prst="rect">
            <a:avLst/>
          </a:prstGeom>
          <a:solidFill>
            <a:srgbClr val="00FF99"/>
          </a:solidFill>
          <a:ln w="2556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2622550" y="5749925"/>
            <a:ext cx="21717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row sliver accessed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>
                <a:solidFill>
                  <a:srgbClr val="000066"/>
                </a:solidFill>
              </a:rPr>
              <a:t>bsize</a:t>
            </a:r>
            <a:r>
              <a:rPr lang="en-US">
                <a:solidFill>
                  <a:srgbClr val="000066"/>
                </a:solidFill>
              </a:rPr>
              <a:t> times</a:t>
            </a:r>
          </a:p>
        </p:txBody>
      </p:sp>
      <p:sp>
        <p:nvSpPr>
          <p:cNvPr id="63502" name="Line 13"/>
          <p:cNvSpPr>
            <a:spLocks noChangeShapeType="1"/>
          </p:cNvSpPr>
          <p:nvPr/>
        </p:nvSpPr>
        <p:spPr bwMode="auto">
          <a:xfrm flipV="1">
            <a:off x="5461000" y="4886325"/>
            <a:ext cx="1588" cy="1162050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3" name="Rectangle 14"/>
          <p:cNvSpPr>
            <a:spLocks noChangeArrowheads="1"/>
          </p:cNvSpPr>
          <p:nvPr/>
        </p:nvSpPr>
        <p:spPr bwMode="auto">
          <a:xfrm>
            <a:off x="6802438" y="5648325"/>
            <a:ext cx="20955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Update successive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elements of sliver</a:t>
            </a:r>
          </a:p>
        </p:txBody>
      </p:sp>
      <p:sp>
        <p:nvSpPr>
          <p:cNvPr id="63504" name="Line 15"/>
          <p:cNvSpPr>
            <a:spLocks noChangeShapeType="1"/>
          </p:cNvSpPr>
          <p:nvPr/>
        </p:nvSpPr>
        <p:spPr bwMode="auto">
          <a:xfrm flipH="1" flipV="1">
            <a:off x="6797675" y="4759325"/>
            <a:ext cx="577850" cy="806450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5" name="Line 16"/>
          <p:cNvSpPr>
            <a:spLocks noChangeShapeType="1"/>
          </p:cNvSpPr>
          <p:nvPr/>
        </p:nvSpPr>
        <p:spPr bwMode="auto">
          <a:xfrm>
            <a:off x="4267200" y="4794250"/>
            <a:ext cx="1588" cy="355600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6" name="Rectangle 17"/>
          <p:cNvSpPr>
            <a:spLocks noChangeArrowheads="1"/>
          </p:cNvSpPr>
          <p:nvPr/>
        </p:nvSpPr>
        <p:spPr bwMode="auto">
          <a:xfrm>
            <a:off x="4325938" y="4805363"/>
            <a:ext cx="2206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i</a:t>
            </a:r>
          </a:p>
        </p:txBody>
      </p:sp>
      <p:sp>
        <p:nvSpPr>
          <p:cNvPr id="63507" name="Line 18"/>
          <p:cNvSpPr>
            <a:spLocks noChangeShapeType="1"/>
          </p:cNvSpPr>
          <p:nvPr/>
        </p:nvSpPr>
        <p:spPr bwMode="auto">
          <a:xfrm>
            <a:off x="6629400" y="4794250"/>
            <a:ext cx="1588" cy="355600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8" name="Rectangle 19"/>
          <p:cNvSpPr>
            <a:spLocks noChangeArrowheads="1"/>
          </p:cNvSpPr>
          <p:nvPr/>
        </p:nvSpPr>
        <p:spPr bwMode="auto">
          <a:xfrm>
            <a:off x="6688138" y="4805363"/>
            <a:ext cx="2206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i</a:t>
            </a:r>
          </a:p>
        </p:txBody>
      </p:sp>
      <p:grpSp>
        <p:nvGrpSpPr>
          <p:cNvPr id="63509" name="Group 20"/>
          <p:cNvGrpSpPr>
            <a:grpSpLocks/>
          </p:cNvGrpSpPr>
          <p:nvPr/>
        </p:nvGrpSpPr>
        <p:grpSpPr bwMode="auto">
          <a:xfrm>
            <a:off x="4926013" y="4565650"/>
            <a:ext cx="360362" cy="727075"/>
            <a:chOff x="3103" y="2876"/>
            <a:chExt cx="227" cy="458"/>
          </a:xfrm>
        </p:grpSpPr>
        <p:sp>
          <p:nvSpPr>
            <p:cNvPr id="63526" name="Line 21"/>
            <p:cNvSpPr>
              <a:spLocks noChangeShapeType="1"/>
            </p:cNvSpPr>
            <p:nvPr/>
          </p:nvSpPr>
          <p:spPr bwMode="auto">
            <a:xfrm>
              <a:off x="3216" y="2876"/>
              <a:ext cx="0" cy="458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Rectangle 22"/>
            <p:cNvSpPr>
              <a:spLocks noChangeArrowheads="1"/>
            </p:cNvSpPr>
            <p:nvPr/>
          </p:nvSpPr>
          <p:spPr bwMode="auto">
            <a:xfrm>
              <a:off x="3103" y="2931"/>
              <a:ext cx="227" cy="1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66"/>
                  </a:solidFill>
                </a:rPr>
                <a:t>kk</a:t>
              </a:r>
            </a:p>
          </p:txBody>
        </p:sp>
      </p:grpSp>
      <p:sp>
        <p:nvSpPr>
          <p:cNvPr id="63510" name="Rectangle 23"/>
          <p:cNvSpPr>
            <a:spLocks noChangeArrowheads="1"/>
          </p:cNvSpPr>
          <p:nvPr/>
        </p:nvSpPr>
        <p:spPr bwMode="auto">
          <a:xfrm>
            <a:off x="6515100" y="4692650"/>
            <a:ext cx="203200" cy="76200"/>
          </a:xfrm>
          <a:prstGeom prst="rect">
            <a:avLst/>
          </a:prstGeom>
          <a:solidFill>
            <a:srgbClr val="00FF99"/>
          </a:solidFill>
          <a:ln w="2556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Rectangle 24"/>
          <p:cNvSpPr>
            <a:spLocks noChangeArrowheads="1"/>
          </p:cNvSpPr>
          <p:nvPr/>
        </p:nvSpPr>
        <p:spPr bwMode="auto">
          <a:xfrm>
            <a:off x="4152900" y="4692650"/>
            <a:ext cx="203200" cy="76200"/>
          </a:xfrm>
          <a:prstGeom prst="rect">
            <a:avLst/>
          </a:prstGeom>
          <a:solidFill>
            <a:srgbClr val="00FF99"/>
          </a:solidFill>
          <a:ln w="25560" cap="sq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12" name="Group 25"/>
          <p:cNvGrpSpPr>
            <a:grpSpLocks/>
          </p:cNvGrpSpPr>
          <p:nvPr/>
        </p:nvGrpSpPr>
        <p:grpSpPr bwMode="auto">
          <a:xfrm>
            <a:off x="4127500" y="4271963"/>
            <a:ext cx="727075" cy="300037"/>
            <a:chOff x="2600" y="2691"/>
            <a:chExt cx="458" cy="189"/>
          </a:xfrm>
        </p:grpSpPr>
        <p:sp>
          <p:nvSpPr>
            <p:cNvPr id="63524" name="Line 26"/>
            <p:cNvSpPr>
              <a:spLocks noChangeShapeType="1"/>
            </p:cNvSpPr>
            <p:nvPr/>
          </p:nvSpPr>
          <p:spPr bwMode="auto">
            <a:xfrm>
              <a:off x="2600" y="2772"/>
              <a:ext cx="458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Rectangle 27"/>
            <p:cNvSpPr>
              <a:spLocks noChangeArrowheads="1"/>
            </p:cNvSpPr>
            <p:nvPr/>
          </p:nvSpPr>
          <p:spPr bwMode="auto">
            <a:xfrm>
              <a:off x="2671" y="2691"/>
              <a:ext cx="227" cy="1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66"/>
                  </a:solidFill>
                </a:rPr>
                <a:t>kk</a:t>
              </a:r>
            </a:p>
          </p:txBody>
        </p:sp>
      </p:grpSp>
      <p:grpSp>
        <p:nvGrpSpPr>
          <p:cNvPr id="63513" name="Group 28"/>
          <p:cNvGrpSpPr>
            <a:grpSpLocks/>
          </p:cNvGrpSpPr>
          <p:nvPr/>
        </p:nvGrpSpPr>
        <p:grpSpPr bwMode="auto">
          <a:xfrm>
            <a:off x="6489700" y="4271963"/>
            <a:ext cx="727075" cy="300037"/>
            <a:chOff x="4088" y="2691"/>
            <a:chExt cx="458" cy="189"/>
          </a:xfrm>
        </p:grpSpPr>
        <p:sp>
          <p:nvSpPr>
            <p:cNvPr id="63522" name="Line 29"/>
            <p:cNvSpPr>
              <a:spLocks noChangeShapeType="1"/>
            </p:cNvSpPr>
            <p:nvPr/>
          </p:nvSpPr>
          <p:spPr bwMode="auto">
            <a:xfrm>
              <a:off x="4088" y="2772"/>
              <a:ext cx="458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Rectangle 30"/>
            <p:cNvSpPr>
              <a:spLocks noChangeArrowheads="1"/>
            </p:cNvSpPr>
            <p:nvPr/>
          </p:nvSpPr>
          <p:spPr bwMode="auto">
            <a:xfrm>
              <a:off x="4160" y="2691"/>
              <a:ext cx="163" cy="1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66"/>
                  </a:solidFill>
                </a:rPr>
                <a:t>jj</a:t>
              </a:r>
            </a:p>
          </p:txBody>
        </p:sp>
      </p:grpSp>
      <p:grpSp>
        <p:nvGrpSpPr>
          <p:cNvPr id="63514" name="Group 31"/>
          <p:cNvGrpSpPr>
            <a:grpSpLocks/>
          </p:cNvGrpSpPr>
          <p:nvPr/>
        </p:nvGrpSpPr>
        <p:grpSpPr bwMode="auto">
          <a:xfrm>
            <a:off x="5270500" y="4271963"/>
            <a:ext cx="727075" cy="300037"/>
            <a:chOff x="3320" y="2691"/>
            <a:chExt cx="458" cy="189"/>
          </a:xfrm>
        </p:grpSpPr>
        <p:sp>
          <p:nvSpPr>
            <p:cNvPr id="63520" name="Line 32"/>
            <p:cNvSpPr>
              <a:spLocks noChangeShapeType="1"/>
            </p:cNvSpPr>
            <p:nvPr/>
          </p:nvSpPr>
          <p:spPr bwMode="auto">
            <a:xfrm>
              <a:off x="3320" y="2772"/>
              <a:ext cx="458" cy="0"/>
            </a:xfrm>
            <a:prstGeom prst="line">
              <a:avLst/>
            </a:prstGeom>
            <a:noFill/>
            <a:ln w="25560" cap="sq">
              <a:solidFill>
                <a:srgbClr val="000066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Rectangle 33"/>
            <p:cNvSpPr>
              <a:spLocks noChangeArrowheads="1"/>
            </p:cNvSpPr>
            <p:nvPr/>
          </p:nvSpPr>
          <p:spPr bwMode="auto">
            <a:xfrm>
              <a:off x="3392" y="2691"/>
              <a:ext cx="163" cy="1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66"/>
                  </a:solidFill>
                </a:rPr>
                <a:t>jj</a:t>
              </a:r>
            </a:p>
          </p:txBody>
        </p:sp>
      </p:grpSp>
      <p:grpSp>
        <p:nvGrpSpPr>
          <p:cNvPr id="63515" name="Group 34"/>
          <p:cNvGrpSpPr>
            <a:grpSpLocks/>
          </p:cNvGrpSpPr>
          <p:nvPr/>
        </p:nvGrpSpPr>
        <p:grpSpPr bwMode="auto">
          <a:xfrm>
            <a:off x="768350" y="2308225"/>
            <a:ext cx="6891338" cy="2555875"/>
            <a:chOff x="484" y="1454"/>
            <a:chExt cx="4341" cy="1610"/>
          </a:xfrm>
        </p:grpSpPr>
        <p:sp>
          <p:nvSpPr>
            <p:cNvPr id="63518" name="Rectangle 35"/>
            <p:cNvSpPr>
              <a:spLocks noChangeArrowheads="1"/>
            </p:cNvSpPr>
            <p:nvPr/>
          </p:nvSpPr>
          <p:spPr bwMode="auto">
            <a:xfrm>
              <a:off x="484" y="1454"/>
              <a:ext cx="4341" cy="16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360" tIns="44280" rIns="90360" bIns="44280">
              <a:spAutoFit/>
            </a:bodyPr>
            <a:lstStyle/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Courier New" pitchFamily="49" charset="0"/>
                </a:rPr>
                <a:t>for (i=0; i&lt;n; i++) {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000066"/>
                  </a:solidFill>
                  <a:latin typeface="Courier New" pitchFamily="49" charset="0"/>
                </a:rPr>
                <a:t>      </a:t>
              </a:r>
              <a:r>
                <a:rPr lang="en-US">
                  <a:solidFill>
                    <a:srgbClr val="FF0000"/>
                  </a:solidFill>
                  <a:latin typeface="Courier New" pitchFamily="49" charset="0"/>
                </a:rPr>
                <a:t>for (j=jj; j &lt; min(jj+bsize,n); j++) { 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latin typeface="Courier New" pitchFamily="49" charset="0"/>
                </a:rPr>
                <a:t>        sum = 0.0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latin typeface="Courier New" pitchFamily="49" charset="0"/>
                </a:rPr>
                <a:t>        for (k=kk; k &lt; min(kk+bsize,n); k++) {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latin typeface="Courier New" pitchFamily="49" charset="0"/>
                </a:rPr>
                <a:t>          sum += a[i][k] * b[k][j];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latin typeface="Courier New" pitchFamily="49" charset="0"/>
                </a:rPr>
                <a:t>        }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latin typeface="Courier New" pitchFamily="49" charset="0"/>
                </a:rPr>
                <a:t>        c[i][j] += sum;</a:t>
              </a:r>
            </a:p>
            <a:p>
              <a:pPr algn="l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>
                  <a:solidFill>
                    <a:srgbClr val="FF0000"/>
                  </a:solidFill>
                  <a:latin typeface="Courier New" pitchFamily="49" charset="0"/>
                </a:rPr>
                <a:t>      }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63519" name="Freeform 36"/>
            <p:cNvSpPr>
              <a:spLocks noChangeArrowheads="1"/>
            </p:cNvSpPr>
            <p:nvPr/>
          </p:nvSpPr>
          <p:spPr bwMode="auto">
            <a:xfrm>
              <a:off x="912" y="1668"/>
              <a:ext cx="139" cy="1243"/>
            </a:xfrm>
            <a:custGeom>
              <a:avLst/>
              <a:gdLst>
                <a:gd name="T0" fmla="*/ 85 w 145"/>
                <a:gd name="T1" fmla="*/ 0 h 1249"/>
                <a:gd name="T2" fmla="*/ 0 w 145"/>
                <a:gd name="T3" fmla="*/ 0 h 1249"/>
                <a:gd name="T4" fmla="*/ 0 w 145"/>
                <a:gd name="T5" fmla="*/ 1231 h 1249"/>
                <a:gd name="T6" fmla="*/ 127 w 145"/>
                <a:gd name="T7" fmla="*/ 1231 h 12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1249"/>
                <a:gd name="T14" fmla="*/ 145 w 145"/>
                <a:gd name="T15" fmla="*/ 1249 h 12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1249">
                  <a:moveTo>
                    <a:pt x="96" y="0"/>
                  </a:moveTo>
                  <a:lnTo>
                    <a:pt x="0" y="0"/>
                  </a:lnTo>
                  <a:lnTo>
                    <a:pt x="0" y="1248"/>
                  </a:lnTo>
                  <a:lnTo>
                    <a:pt x="144" y="1248"/>
                  </a:lnTo>
                </a:path>
              </a:pathLst>
            </a:custGeom>
            <a:noFill/>
            <a:ln w="25560" cap="sq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16" name="Line 37"/>
          <p:cNvSpPr>
            <a:spLocks noChangeShapeType="1"/>
          </p:cNvSpPr>
          <p:nvPr/>
        </p:nvSpPr>
        <p:spPr bwMode="auto">
          <a:xfrm flipH="1">
            <a:off x="904875" y="3575050"/>
            <a:ext cx="552450" cy="431800"/>
          </a:xfrm>
          <a:prstGeom prst="line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7" name="Rectangle 38"/>
          <p:cNvSpPr>
            <a:spLocks noChangeArrowheads="1"/>
          </p:cNvSpPr>
          <p:nvPr/>
        </p:nvSpPr>
        <p:spPr bwMode="auto">
          <a:xfrm>
            <a:off x="215900" y="4019550"/>
            <a:ext cx="1084263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</a:rPr>
              <a:t>Innermost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</a:rPr>
              <a:t>Loop Pair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"/>
          <p:cNvSpPr txBox="1">
            <a:spLocks noChangeArrowheads="1"/>
          </p:cNvSpPr>
          <p:nvPr/>
        </p:nvSpPr>
        <p:spPr bwMode="auto">
          <a:xfrm>
            <a:off x="404813" y="134938"/>
            <a:ext cx="87169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Pentium Blocked Matrix </a:t>
            </a:r>
            <a:br>
              <a:rPr lang="en-US" sz="3800">
                <a:solidFill>
                  <a:srgbClr val="660033"/>
                </a:solidFill>
              </a:rPr>
            </a:br>
            <a:r>
              <a:rPr lang="en-US" sz="3800">
                <a:solidFill>
                  <a:srgbClr val="660033"/>
                </a:solidFill>
              </a:rPr>
              <a:t>Multiply Performance</a:t>
            </a: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Blocking (bijk and bikj) improves performance by a factor of two over unblocked versions (ijk and jik)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relatively insensitive to array size.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676400" y="2334078"/>
          <a:ext cx="5963949" cy="452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Concluding Observations</a:t>
            </a: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Programmer can optimize for cache performance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How data structures are organized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How data are accessed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solidFill>
                  <a:srgbClr val="000099"/>
                </a:solidFill>
              </a:rPr>
              <a:t>Nested loop structure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solidFill>
                  <a:srgbClr val="000099"/>
                </a:solidFill>
              </a:rPr>
              <a:t>Blocking is a general technique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systems favor “cache friendly code”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Getting absolute optimum performance is very platform specific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solidFill>
                  <a:srgbClr val="000099"/>
                </a:solidFill>
              </a:rPr>
              <a:t>Cache sizes, line sizes, associativities, etc.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Can get most of the advantage with generic code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solidFill>
                  <a:srgbClr val="000099"/>
                </a:solidFill>
              </a:rPr>
              <a:t>Keep working set reasonably small (temporal locality)</a:t>
            </a:r>
          </a:p>
          <a:p>
            <a:pPr lvl="2" indent="-234950" algn="l" eaLnBrk="1" hangingPunct="1">
              <a:lnSpc>
                <a:spcPct val="10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>
                <a:solidFill>
                  <a:srgbClr val="000099"/>
                </a:solidFill>
              </a:rPr>
              <a:t>Use small strides (spatial locality)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Extra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 dirty="0" smtClean="0">
                <a:solidFill>
                  <a:srgbClr val="660033"/>
                </a:solidFill>
                <a:ea typeface="AR PL ShanHeiSun Uni" charset="0"/>
                <a:cs typeface="AR PL ShanHeiSun Uni" charset="0"/>
              </a:rPr>
              <a:t>Exam practice</a:t>
            </a:r>
            <a:endParaRPr lang="en-US" sz="3800" b="1" dirty="0">
              <a:solidFill>
                <a:srgbClr val="660033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6 Problems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dirty="0" smtClean="0">
                <a:ea typeface="AR PL ShanHeiSun Uni" charset="0"/>
                <a:cs typeface="AR PL ShanHeiSun Uni" charset="0"/>
              </a:rPr>
              <a:t>6.7, 6.8 	Stride-1 access in C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dirty="0" smtClean="0">
                <a:ea typeface="AR PL ShanHeiSun Uni" charset="0"/>
                <a:cs typeface="AR PL ShanHeiSun Uni" charset="0"/>
              </a:rPr>
              <a:t>6.9 		Cache parameters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dirty="0" smtClean="0">
                <a:ea typeface="AR PL ShanHeiSun Uni" charset="0"/>
                <a:cs typeface="AR PL ShanHeiSun Uni" charset="0"/>
              </a:rPr>
              <a:t>6.10		Cache performance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dirty="0" smtClean="0">
                <a:ea typeface="AR PL ShanHeiSun Uni" charset="0"/>
                <a:cs typeface="AR PL ShanHeiSun Uni" charset="0"/>
              </a:rPr>
              <a:t>6.11 		Cache capacity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dirty="0" smtClean="0">
                <a:ea typeface="AR PL ShanHeiSun Uni" charset="0"/>
                <a:cs typeface="AR PL ShanHeiSun Uni" charset="0"/>
              </a:rPr>
              <a:t>6.12, 6.13, 6.14, 6.15 	Cache lookup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dirty="0" smtClean="0">
                <a:ea typeface="AR PL ShanHeiSun Uni" charset="0"/>
                <a:cs typeface="AR PL ShanHeiSun Uni" charset="0"/>
              </a:rPr>
              <a:t>6.16 		Cache address mapping</a:t>
            </a:r>
          </a:p>
          <a:p>
            <a:pPr marL="738188" lvl="1" indent="-241300" eaLnBrk="1" hangingPunct="1"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r>
              <a:rPr lang="en-US" dirty="0" smtClean="0">
                <a:ea typeface="AR PL ShanHeiSun Uni" charset="0"/>
                <a:cs typeface="AR PL ShanHeiSun Uni" charset="0"/>
              </a:rPr>
              <a:t>6.18 		Cache simulation</a:t>
            </a:r>
          </a:p>
          <a:p>
            <a:endParaRPr lang="en-US" dirty="0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76400" y="1219200"/>
            <a:ext cx="58816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38188" lvl="1" indent="-241300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</a:pPr>
            <a:endParaRPr lang="en-US" sz="20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90513" y="914400"/>
            <a:ext cx="8307387" cy="5551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Consider a 2-way set associative cache  (</a:t>
            </a:r>
            <a:r>
              <a:rPr lang="en-US" sz="2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S,E,B,m</a:t>
            </a: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= (8,2,4,13)</a:t>
            </a:r>
          </a:p>
          <a:p>
            <a:pPr marL="735013" lvl="1" indent="-239713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Note: Invalid cache lines are left blank</a:t>
            </a:r>
          </a:p>
          <a:p>
            <a:pPr marL="385763" indent="-376238" algn="l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5763" indent="-376238" algn="l" eaLnBrk="1" hangingPunct="1">
              <a:lnSpc>
                <a:spcPct val="85000"/>
              </a:lnSpc>
              <a:spcBef>
                <a:spcPts val="125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Consider an access to 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0x1FE4.</a:t>
            </a: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5013" lvl="1" indent="-239713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What is the block offset of this address in hex? </a:t>
            </a:r>
          </a:p>
          <a:p>
            <a:pPr marL="735013" lvl="1" indent="-239713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What is the set index of this address in hex? </a:t>
            </a:r>
          </a:p>
          <a:p>
            <a:pPr marL="735013" lvl="1" indent="-239713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What is the cache tag of this address in hex? </a:t>
            </a:r>
          </a:p>
          <a:p>
            <a:pPr marL="735013" lvl="1" indent="-239713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Does this access hit or miss in the cache? </a:t>
            </a:r>
          </a:p>
          <a:p>
            <a:pPr marL="735013" lvl="1" indent="-239713" algn="l" eaLnBrk="1" hangingPunct="1">
              <a:spcBef>
                <a:spcPts val="563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66"/>
                </a:solidFill>
              </a:rPr>
              <a:t>What value is returned if it is a hit?</a:t>
            </a:r>
          </a:p>
          <a:p>
            <a:pPr marL="385763" indent="-376238" algn="l" eaLnBrk="1" hangingPunct="1">
              <a:lnSpc>
                <a:spcPct val="85000"/>
              </a:lnSpc>
              <a:spcBef>
                <a:spcPts val="1125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dirty="0">
                <a:solidFill>
                  <a:srgbClr val="660033"/>
                </a:solidFill>
              </a:rPr>
              <a:t>Practice problem </a:t>
            </a:r>
            <a:r>
              <a:rPr lang="en-US" sz="3800" dirty="0" smtClean="0">
                <a:solidFill>
                  <a:srgbClr val="660033"/>
                </a:solidFill>
              </a:rPr>
              <a:t>6.15</a:t>
            </a:r>
            <a:endParaRPr lang="en-US" sz="3800" dirty="0">
              <a:solidFill>
                <a:srgbClr val="660033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032000" y="1524000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589213" y="1531938"/>
            <a:ext cx="73977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Data0-3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589088" y="1536700"/>
            <a:ext cx="40005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Set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1725613" y="1752600"/>
            <a:ext cx="287337" cy="288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0</a:t>
            </a:r>
          </a:p>
          <a:p>
            <a:pPr algn="l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1</a:t>
            </a:r>
          </a:p>
          <a:p>
            <a:pPr algn="l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2</a:t>
            </a:r>
          </a:p>
          <a:p>
            <a:pPr algn="l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3</a:t>
            </a:r>
          </a:p>
          <a:p>
            <a:pPr algn="l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4</a:t>
            </a:r>
          </a:p>
          <a:p>
            <a:pPr algn="l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5</a:t>
            </a:r>
          </a:p>
          <a:p>
            <a:pPr algn="l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6</a:t>
            </a:r>
          </a:p>
          <a:p>
            <a:pPr algn="l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0728" name="Text Box 44"/>
          <p:cNvSpPr txBox="1">
            <a:spLocks noChangeArrowheads="1"/>
          </p:cNvSpPr>
          <p:nvPr/>
        </p:nvSpPr>
        <p:spPr bwMode="auto">
          <a:xfrm>
            <a:off x="3949700" y="1524000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30729" name="Text Box 45"/>
          <p:cNvSpPr txBox="1">
            <a:spLocks noChangeArrowheads="1"/>
          </p:cNvSpPr>
          <p:nvPr/>
        </p:nvSpPr>
        <p:spPr bwMode="auto">
          <a:xfrm>
            <a:off x="4506913" y="1531938"/>
            <a:ext cx="73977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>
                <a:solidFill>
                  <a:srgbClr val="000066"/>
                </a:solidFill>
                <a:latin typeface="Trebuchet MS" pitchFamily="32" charset="0"/>
              </a:rPr>
              <a:t>Data0-3</a:t>
            </a:r>
          </a:p>
        </p:txBody>
      </p:sp>
      <p:sp>
        <p:nvSpPr>
          <p:cNvPr id="30730" name="Rectangle 83"/>
          <p:cNvSpPr>
            <a:spLocks noChangeArrowheads="1"/>
          </p:cNvSpPr>
          <p:nvPr/>
        </p:nvSpPr>
        <p:spPr bwMode="auto">
          <a:xfrm>
            <a:off x="6691313" y="64754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t (8 bits)</a:t>
            </a:r>
          </a:p>
        </p:txBody>
      </p:sp>
      <p:sp>
        <p:nvSpPr>
          <p:cNvPr id="30731" name="Rectangle 84"/>
          <p:cNvSpPr>
            <a:spLocks noChangeArrowheads="1"/>
          </p:cNvSpPr>
          <p:nvPr/>
        </p:nvSpPr>
        <p:spPr bwMode="auto">
          <a:xfrm>
            <a:off x="7445375" y="6475413"/>
            <a:ext cx="779463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s (3 bits)</a:t>
            </a:r>
          </a:p>
        </p:txBody>
      </p:sp>
      <p:sp>
        <p:nvSpPr>
          <p:cNvPr id="30732" name="Rectangle 85"/>
          <p:cNvSpPr>
            <a:spLocks noChangeArrowheads="1"/>
          </p:cNvSpPr>
          <p:nvPr/>
        </p:nvSpPr>
        <p:spPr bwMode="auto">
          <a:xfrm>
            <a:off x="8226425" y="6475413"/>
            <a:ext cx="788988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66"/>
                </a:solidFill>
              </a:rPr>
              <a:t>b (2 bits)</a:t>
            </a:r>
          </a:p>
        </p:txBody>
      </p:sp>
      <p:graphicFrame>
        <p:nvGraphicFramePr>
          <p:cNvPr id="87" name="Group 7"/>
          <p:cNvGraphicFramePr>
            <a:graphicFrameLocks noGrp="1"/>
          </p:cNvGraphicFramePr>
          <p:nvPr/>
        </p:nvGraphicFramePr>
        <p:xfrm>
          <a:off x="2174875" y="1835150"/>
          <a:ext cx="1444625" cy="2813048"/>
        </p:xfrm>
        <a:graphic>
          <a:graphicData uri="http://schemas.openxmlformats.org/drawingml/2006/table">
            <a:tbl>
              <a:tblPr/>
              <a:tblGrid>
                <a:gridCol w="334963"/>
                <a:gridCol w="1109662"/>
              </a:tblGrid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09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86 30 3F 10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45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60 4F E0 23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EB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06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C7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06 78 07 C5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71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0B DE 18 4B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91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A0 B7 26 2D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46</a:t>
                      </a: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144" marR="9144" marT="1097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Group 46"/>
          <p:cNvGraphicFramePr>
            <a:graphicFrameLocks noGrp="1"/>
          </p:cNvGraphicFramePr>
          <p:nvPr/>
        </p:nvGraphicFramePr>
        <p:xfrm>
          <a:off x="4092575" y="1835150"/>
          <a:ext cx="1470025" cy="2813048"/>
        </p:xfrm>
        <a:graphic>
          <a:graphicData uri="http://schemas.openxmlformats.org/drawingml/2006/table">
            <a:tbl>
              <a:tblPr/>
              <a:tblGrid>
                <a:gridCol w="340852"/>
                <a:gridCol w="1129173"/>
              </a:tblGrid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00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38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00 BC 0B 37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0B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32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12 08 7B AD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05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40 67 C2 3B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6E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F0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6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DE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urier New" pitchFamily="49" charset="0"/>
                          <a:ea typeface="AR PL ShanHeiSun Uni" charset="0"/>
                          <a:cs typeface="AR PL ShanHeiSun Uni" charset="0"/>
                        </a:rPr>
                        <a:t>12 C0 88 37</a:t>
                      </a:r>
                    </a:p>
                  </a:txBody>
                  <a:tcPr marL="9144" marR="9144" marT="10972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508087" y="5257800"/>
            <a:ext cx="56938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0x0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19807" y="5562600"/>
            <a:ext cx="56938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0x1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48400" y="5867400"/>
            <a:ext cx="72327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0xFF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19800" y="6172200"/>
            <a:ext cx="6976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Miss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Writing Cache Friendly Code</a:t>
            </a:r>
          </a:p>
        </p:txBody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Repeated references to variables are good (temporal locality)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Stride-1 reference patterns are good (spatial locality)</a:t>
            </a:r>
          </a:p>
          <a:p>
            <a:pPr marL="385763" indent="-376238" algn="l" eaLnBrk="1" hangingPunct="1">
              <a:lnSpc>
                <a:spcPct val="9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Revisiting example</a:t>
            </a:r>
          </a:p>
          <a:p>
            <a:pPr marL="735013" lvl="1" indent="-239713" algn="l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>
                <a:solidFill>
                  <a:srgbClr val="000066"/>
                </a:solidFill>
              </a:rPr>
              <a:t>cold cache, 4-byte words, 4-word cache blocks</a:t>
            </a: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323850" y="3575050"/>
            <a:ext cx="3959225" cy="2284413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int sumarrayrows(int a[M][N])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int i, j, sum = 0;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for (i = 0; i &lt; M; i++)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    for (j = 0; j &lt; N; j++)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        sum += a[i][j];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return sum;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4783138" y="3597275"/>
            <a:ext cx="3959225" cy="2284413"/>
          </a:xfrm>
          <a:prstGeom prst="rect">
            <a:avLst/>
          </a:prstGeom>
          <a:noFill/>
          <a:ln w="25560" cap="sq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int sumarraycols(int a[M][N])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int i, j, sum = 0;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    for (i = 0; i &lt; M; i++)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        sum += a[i][j];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    return sum;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66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2406" name="Text Box 5"/>
          <p:cNvSpPr txBox="1">
            <a:spLocks noChangeArrowheads="1"/>
          </p:cNvSpPr>
          <p:nvPr/>
        </p:nvSpPr>
        <p:spPr bwMode="auto">
          <a:xfrm>
            <a:off x="771525" y="5957888"/>
            <a:ext cx="13700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Miss rate = </a:t>
            </a:r>
          </a:p>
        </p:txBody>
      </p:sp>
      <p:sp>
        <p:nvSpPr>
          <p:cNvPr id="102407" name="Text Box 6"/>
          <p:cNvSpPr txBox="1">
            <a:spLocks noChangeArrowheads="1"/>
          </p:cNvSpPr>
          <p:nvPr/>
        </p:nvSpPr>
        <p:spPr bwMode="auto">
          <a:xfrm>
            <a:off x="5413375" y="5957888"/>
            <a:ext cx="13700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66"/>
                </a:solidFill>
              </a:rPr>
              <a:t>Miss rate = 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171700" y="5984875"/>
            <a:ext cx="15367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20" tIns="46800" rIns="45720" bIns="4680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</a:rPr>
              <a:t>1/4 = 25%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6754813" y="5984875"/>
            <a:ext cx="674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45720" tIns="46800" rIns="4572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</a:rPr>
              <a:t>100%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/>
          <p:cNvSpPr txBox="1">
            <a:spLocks noChangeArrowheads="1"/>
          </p:cNvSpPr>
          <p:nvPr/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>
                <a:solidFill>
                  <a:srgbClr val="660033"/>
                </a:solidFill>
              </a:rPr>
              <a:t>Typical Cache Performance</a:t>
            </a:r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5763" indent="-376238" algn="l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 Rate</a:t>
            </a:r>
          </a:p>
          <a:p>
            <a:pPr marL="735013" lvl="1" indent="-239713" algn="l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Fraction of memory references not found in cache (misses/references</a:t>
            </a:r>
            <a:r>
              <a:rPr lang="en-US" sz="2000" dirty="0" smtClean="0">
                <a:solidFill>
                  <a:srgbClr val="000066"/>
                </a:solidFill>
              </a:rPr>
              <a:t>) (1 – </a:t>
            </a:r>
            <a:r>
              <a:rPr lang="en-US" sz="2000" dirty="0" err="1" smtClean="0">
                <a:solidFill>
                  <a:srgbClr val="000066"/>
                </a:solidFill>
              </a:rPr>
              <a:t>HitRate</a:t>
            </a:r>
            <a:r>
              <a:rPr lang="en-US" sz="2000" dirty="0" smtClean="0">
                <a:solidFill>
                  <a:srgbClr val="000066"/>
                </a:solidFill>
              </a:rPr>
              <a:t>)</a:t>
            </a:r>
            <a:endParaRPr lang="en-US" sz="2000" dirty="0">
              <a:solidFill>
                <a:srgbClr val="000066"/>
              </a:solidFill>
            </a:endParaRPr>
          </a:p>
          <a:p>
            <a:pPr marL="735013" lvl="1" indent="-239713" algn="l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Typical numbers:</a:t>
            </a:r>
          </a:p>
          <a:p>
            <a:pPr lvl="2" indent="-234950" algn="l" eaLnBrk="1" hangingPunct="1">
              <a:lnSpc>
                <a:spcPct val="9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99"/>
                </a:solidFill>
              </a:rPr>
              <a:t>3-10% for L1</a:t>
            </a:r>
          </a:p>
          <a:p>
            <a:pPr lvl="2" indent="-234950" algn="l" eaLnBrk="1" hangingPunct="1">
              <a:lnSpc>
                <a:spcPct val="9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99"/>
                </a:solidFill>
              </a:rPr>
              <a:t>can be quite small (e.g., &lt; 1%) for L2, depending on size, etc.</a:t>
            </a:r>
          </a:p>
          <a:p>
            <a:pPr marL="385763" indent="-376238" algn="l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 Time</a:t>
            </a:r>
          </a:p>
          <a:p>
            <a:pPr marL="735013" lvl="1" indent="-239713" algn="l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Time to deliver a line in the cache to the processor (includes time to determine whether the line is in the cache)</a:t>
            </a:r>
          </a:p>
          <a:p>
            <a:pPr marL="735013" lvl="1" indent="-239713" algn="l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Typical numbers:</a:t>
            </a:r>
          </a:p>
          <a:p>
            <a:pPr lvl="2" indent="-234950" algn="l" eaLnBrk="1" hangingPunct="1">
              <a:lnSpc>
                <a:spcPct val="9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</a:rPr>
              <a:t>4 </a:t>
            </a:r>
            <a:r>
              <a:rPr lang="en-US" dirty="0">
                <a:solidFill>
                  <a:srgbClr val="000099"/>
                </a:solidFill>
              </a:rPr>
              <a:t>clock cycle for L1</a:t>
            </a:r>
          </a:p>
          <a:p>
            <a:pPr lvl="2" indent="-234950" algn="l" eaLnBrk="1" hangingPunct="1">
              <a:lnSpc>
                <a:spcPct val="9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</a:rPr>
              <a:t>10 </a:t>
            </a:r>
            <a:r>
              <a:rPr lang="en-US" dirty="0">
                <a:solidFill>
                  <a:srgbClr val="000099"/>
                </a:solidFill>
              </a:rPr>
              <a:t>clock cycles for L2</a:t>
            </a:r>
          </a:p>
          <a:p>
            <a:pPr marL="385763" indent="-376238" algn="l" eaLnBrk="1" hangingPunct="1">
              <a:lnSpc>
                <a:spcPct val="85000"/>
              </a:lnSpc>
              <a:spcBef>
                <a:spcPts val="1500"/>
              </a:spcBef>
              <a:buClrTx/>
              <a:buFontTx/>
              <a:buNone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 Penalty</a:t>
            </a:r>
          </a:p>
          <a:p>
            <a:pPr marL="735013" lvl="1" indent="-239713" algn="l" eaLnBrk="1" hangingPunct="1">
              <a:spcBef>
                <a:spcPts val="625"/>
              </a:spcBef>
              <a:buClr>
                <a:srgbClr val="660033"/>
              </a:buClr>
              <a:buFont typeface="Wingdings" charset="2"/>
              <a:buChar char="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sz="2000" dirty="0">
                <a:solidFill>
                  <a:srgbClr val="000066"/>
                </a:solidFill>
              </a:rPr>
              <a:t>Additional time required because of a miss</a:t>
            </a:r>
          </a:p>
          <a:p>
            <a:pPr lvl="2" indent="-234950" algn="l" eaLnBrk="1" hangingPunct="1">
              <a:lnSpc>
                <a:spcPct val="97000"/>
              </a:lnSpc>
              <a:spcBef>
                <a:spcPts val="225"/>
              </a:spcBef>
              <a:buClr>
                <a:srgbClr val="005400"/>
              </a:buClr>
              <a:buFont typeface="Wingdings" charset="2"/>
              <a:buChar char=""/>
              <a:tabLst>
                <a:tab pos="385763" algn="l"/>
                <a:tab pos="842963" algn="l"/>
                <a:tab pos="1300163" algn="l"/>
                <a:tab pos="1757363" algn="l"/>
                <a:tab pos="2214563" algn="l"/>
                <a:tab pos="2671763" algn="l"/>
                <a:tab pos="3128963" algn="l"/>
                <a:tab pos="3586163" algn="l"/>
                <a:tab pos="4043363" algn="l"/>
                <a:tab pos="4500563" algn="l"/>
                <a:tab pos="4957763" algn="l"/>
                <a:tab pos="5414963" algn="l"/>
                <a:tab pos="5872163" algn="l"/>
                <a:tab pos="6329363" algn="l"/>
                <a:tab pos="6786563" algn="l"/>
                <a:tab pos="7243763" algn="l"/>
                <a:tab pos="7700963" algn="l"/>
                <a:tab pos="8158163" algn="l"/>
                <a:tab pos="8615363" algn="l"/>
                <a:tab pos="9072563" algn="l"/>
                <a:tab pos="9529763" algn="l"/>
              </a:tabLst>
              <a:defRPr/>
            </a:pPr>
            <a:r>
              <a:rPr lang="en-US" dirty="0">
                <a:solidFill>
                  <a:srgbClr val="000099"/>
                </a:solidFill>
              </a:rPr>
              <a:t>Typically </a:t>
            </a:r>
            <a:r>
              <a:rPr lang="en-US" dirty="0" smtClean="0">
                <a:solidFill>
                  <a:srgbClr val="000099"/>
                </a:solidFill>
              </a:rPr>
              <a:t>50-200 </a:t>
            </a:r>
            <a:r>
              <a:rPr lang="en-US" dirty="0">
                <a:solidFill>
                  <a:srgbClr val="000099"/>
                </a:solidFill>
              </a:rPr>
              <a:t>cycles for main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dirty="0" smtClean="0"/>
              <a:t>Let’s think about those numbers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dirty="0" smtClean="0"/>
              <a:t>Huge difference between a hit and a miss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 smtClean="0"/>
              <a:t>Could be 100x, if just L1 and main memory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Would you believe 99% hits is twice as good as 97%?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 smtClean="0"/>
              <a:t>Consider: </a:t>
            </a:r>
            <a:br>
              <a:rPr lang="en-US" sz="1800" dirty="0" smtClean="0"/>
            </a:br>
            <a:r>
              <a:rPr lang="en-US" sz="1800" dirty="0" smtClean="0"/>
              <a:t>cache hit time of 1 cycle</a:t>
            </a:r>
            <a:br>
              <a:rPr lang="en-US" sz="1800" dirty="0" smtClean="0"/>
            </a:br>
            <a:r>
              <a:rPr lang="en-US" sz="1800" dirty="0" smtClean="0"/>
              <a:t>miss penalty of 100 cycles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Average access time: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	 97% hits:  1 cycle + 0.03 * 100 cycles =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4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	 99% hits:  1 cycle + 0.01 * 100 cycles = </a:t>
            </a:r>
            <a:r>
              <a:rPr lang="en-US" sz="1800" b="1" dirty="0" smtClean="0">
                <a:solidFill>
                  <a:srgbClr val="C00000"/>
                </a:solidFill>
              </a:rPr>
              <a:t>2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6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This is why “miss rate” is used instead of “hit rate”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Table 123"/>
          <p:cNvGraphicFramePr>
            <a:graphicFrameLocks noGrp="1"/>
          </p:cNvGraphicFramePr>
          <p:nvPr/>
        </p:nvGraphicFramePr>
        <p:xfrm>
          <a:off x="838200" y="1397000"/>
          <a:ext cx="1447800" cy="53643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7800"/>
              </a:tblGrid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0000   0x00</a:t>
                      </a:r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0001   0x11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0010   0x22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0011   0x33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0100   0x44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0101   0x55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0110   0x66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0111   0x77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1000   0x88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1001   0x99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1010   0xAA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1011   0xBB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1100   0xCC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1101   0xDD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1110   0xEE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1111   0xFF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62502" name="Text Box 2"/>
          <p:cNvSpPr txBox="1">
            <a:spLocks noChangeArrowheads="1"/>
          </p:cNvSpPr>
          <p:nvPr/>
        </p:nvSpPr>
        <p:spPr bwMode="auto">
          <a:xfrm>
            <a:off x="4799013" y="982663"/>
            <a:ext cx="785812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62503" name="Text Box 3"/>
          <p:cNvSpPr txBox="1">
            <a:spLocks noChangeArrowheads="1"/>
          </p:cNvSpPr>
          <p:nvPr/>
        </p:nvSpPr>
        <p:spPr bwMode="auto">
          <a:xfrm>
            <a:off x="2635250" y="1557338"/>
            <a:ext cx="407988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2504" name="Text Box 4"/>
          <p:cNvSpPr txBox="1">
            <a:spLocks noChangeArrowheads="1"/>
          </p:cNvSpPr>
          <p:nvPr/>
        </p:nvSpPr>
        <p:spPr bwMode="auto">
          <a:xfrm>
            <a:off x="3517900" y="1565275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62505" name="Text Box 5"/>
          <p:cNvSpPr txBox="1">
            <a:spLocks noChangeArrowheads="1"/>
          </p:cNvSpPr>
          <p:nvPr/>
        </p:nvSpPr>
        <p:spPr bwMode="auto">
          <a:xfrm>
            <a:off x="3509963" y="3351213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 altLang="en-US">
                <a:solidFill>
                  <a:srgbClr val="FF0000"/>
                </a:solidFill>
                <a:latin typeface="Trebuchet MS" pitchFamily="32" charset="0"/>
              </a:rPr>
              <a:t>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graphicFrame>
        <p:nvGraphicFramePr>
          <p:cNvPr id="71686" name="Group 6"/>
          <p:cNvGraphicFramePr>
            <a:graphicFrameLocks noGrp="1"/>
          </p:cNvGraphicFramePr>
          <p:nvPr/>
        </p:nvGraphicFramePr>
        <p:xfrm>
          <a:off x="2571750" y="1827213"/>
          <a:ext cx="1562100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8812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14" name="Text Box 16"/>
          <p:cNvSpPr txBox="1">
            <a:spLocks noChangeArrowheads="1"/>
          </p:cNvSpPr>
          <p:nvPr/>
        </p:nvSpPr>
        <p:spPr bwMode="auto">
          <a:xfrm>
            <a:off x="4287838" y="156527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2515" name="Text Box 17"/>
          <p:cNvSpPr txBox="1">
            <a:spLocks noChangeArrowheads="1"/>
          </p:cNvSpPr>
          <p:nvPr/>
        </p:nvSpPr>
        <p:spPr bwMode="auto">
          <a:xfrm>
            <a:off x="5170488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1698" name="Group 18"/>
          <p:cNvGraphicFramePr>
            <a:graphicFrameLocks noGrp="1"/>
          </p:cNvGraphicFramePr>
          <p:nvPr/>
        </p:nvGraphicFramePr>
        <p:xfrm>
          <a:off x="4225925" y="1835150"/>
          <a:ext cx="1560513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24" name="Text Box 28"/>
          <p:cNvSpPr txBox="1">
            <a:spLocks noChangeArrowheads="1"/>
          </p:cNvSpPr>
          <p:nvPr/>
        </p:nvSpPr>
        <p:spPr bwMode="auto">
          <a:xfrm>
            <a:off x="5934075" y="15652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2525" name="Text Box 29"/>
          <p:cNvSpPr txBox="1">
            <a:spLocks noChangeArrowheads="1"/>
          </p:cNvSpPr>
          <p:nvPr/>
        </p:nvSpPr>
        <p:spPr bwMode="auto">
          <a:xfrm>
            <a:off x="6816725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1710" name="Group 30"/>
          <p:cNvGraphicFramePr>
            <a:graphicFrameLocks noGrp="1"/>
          </p:cNvGraphicFramePr>
          <p:nvPr/>
        </p:nvGraphicFramePr>
        <p:xfrm>
          <a:off x="5870575" y="183515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34" name="Text Box 40"/>
          <p:cNvSpPr txBox="1">
            <a:spLocks noChangeArrowheads="1"/>
          </p:cNvSpPr>
          <p:nvPr/>
        </p:nvSpPr>
        <p:spPr bwMode="auto">
          <a:xfrm>
            <a:off x="7573963" y="1560513"/>
            <a:ext cx="407987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2535" name="Text Box 41"/>
          <p:cNvSpPr txBox="1">
            <a:spLocks noChangeArrowheads="1"/>
          </p:cNvSpPr>
          <p:nvPr/>
        </p:nvSpPr>
        <p:spPr bwMode="auto">
          <a:xfrm>
            <a:off x="8456613" y="15684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1722" name="Group 42"/>
          <p:cNvGraphicFramePr>
            <a:graphicFrameLocks noGrp="1"/>
          </p:cNvGraphicFramePr>
          <p:nvPr/>
        </p:nvGraphicFramePr>
        <p:xfrm>
          <a:off x="7510463" y="182880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44" name="Text Box 52"/>
          <p:cNvSpPr txBox="1">
            <a:spLocks noChangeArrowheads="1"/>
          </p:cNvSpPr>
          <p:nvPr/>
        </p:nvSpPr>
        <p:spPr bwMode="auto">
          <a:xfrm>
            <a:off x="5580063" y="3613150"/>
            <a:ext cx="1682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545" name="Text Box 53"/>
          <p:cNvSpPr txBox="1">
            <a:spLocks noChangeArrowheads="1"/>
          </p:cNvSpPr>
          <p:nvPr/>
        </p:nvSpPr>
        <p:spPr bwMode="auto">
          <a:xfrm>
            <a:off x="5584825" y="3611563"/>
            <a:ext cx="12954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 miss</a:t>
            </a:r>
          </a:p>
        </p:txBody>
      </p:sp>
      <p:sp>
        <p:nvSpPr>
          <p:cNvPr id="62546" name="Line 54"/>
          <p:cNvSpPr>
            <a:spLocks noChangeShapeType="1"/>
          </p:cNvSpPr>
          <p:nvPr/>
        </p:nvSpPr>
        <p:spPr bwMode="auto">
          <a:xfrm flipH="1" flipV="1">
            <a:off x="3921125" y="2151063"/>
            <a:ext cx="2232025" cy="1495425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547" name="Text Box 55"/>
          <p:cNvSpPr txBox="1">
            <a:spLocks noChangeArrowheads="1"/>
          </p:cNvSpPr>
          <p:nvPr/>
        </p:nvSpPr>
        <p:spPr bwMode="auto">
          <a:xfrm>
            <a:off x="769938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62548" name="Rectangle 56"/>
          <p:cNvSpPr>
            <a:spLocks noChangeArrowheads="1"/>
          </p:cNvSpPr>
          <p:nvPr/>
        </p:nvSpPr>
        <p:spPr bwMode="auto">
          <a:xfrm>
            <a:off x="4956175" y="59293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400">
                <a:solidFill>
                  <a:srgbClr val="000066"/>
                </a:solidFill>
              </a:rPr>
              <a:t>t (4 bits)</a:t>
            </a:r>
          </a:p>
        </p:txBody>
      </p:sp>
      <p:sp>
        <p:nvSpPr>
          <p:cNvPr id="62549" name="Text Box 1"/>
          <p:cNvSpPr txBox="1">
            <a:spLocks noChangeArrowheads="1"/>
          </p:cNvSpPr>
          <p:nvPr/>
        </p:nvSpPr>
        <p:spPr bwMode="auto">
          <a:xfrm>
            <a:off x="484188" y="-39688"/>
            <a:ext cx="82296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>
                <a:solidFill>
                  <a:srgbClr val="660033"/>
                </a:solidFill>
              </a:rPr>
              <a:t>Fully associative cache </a:t>
            </a:r>
            <a:br>
              <a:rPr lang="en-US" altLang="en-US" sz="3800" b="1">
                <a:solidFill>
                  <a:srgbClr val="660033"/>
                </a:solidFill>
              </a:rPr>
            </a:br>
            <a:r>
              <a:rPr lang="en-US" altLang="en-US" sz="3800" b="1">
                <a:solidFill>
                  <a:srgbClr val="660033"/>
                </a:solidFill>
              </a:rPr>
              <a:t>(S,E,B,m) = (1,4,1,4)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Table 123"/>
          <p:cNvGraphicFramePr>
            <a:graphicFrameLocks noGrp="1"/>
          </p:cNvGraphicFramePr>
          <p:nvPr/>
        </p:nvGraphicFramePr>
        <p:xfrm>
          <a:off x="838200" y="1397000"/>
          <a:ext cx="1447800" cy="53643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7800"/>
              </a:tblGrid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0000   0x00</a:t>
                      </a:r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0001   0x11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0010   0x22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0011   0x33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0100   0x44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0101   0x55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0110   0x66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0111   0x77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1000   0x88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1001   0x99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1010   0xAA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1011   0xBB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1100   0xCC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1101   0xDD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1110   0xEE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1111   0xFF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63526" name="Text Box 2"/>
          <p:cNvSpPr txBox="1">
            <a:spLocks noChangeArrowheads="1"/>
          </p:cNvSpPr>
          <p:nvPr/>
        </p:nvSpPr>
        <p:spPr bwMode="auto">
          <a:xfrm>
            <a:off x="4799013" y="982663"/>
            <a:ext cx="785812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63527" name="Text Box 3"/>
          <p:cNvSpPr txBox="1">
            <a:spLocks noChangeArrowheads="1"/>
          </p:cNvSpPr>
          <p:nvPr/>
        </p:nvSpPr>
        <p:spPr bwMode="auto">
          <a:xfrm>
            <a:off x="2635250" y="1557338"/>
            <a:ext cx="407988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3528" name="Text Box 4"/>
          <p:cNvSpPr txBox="1">
            <a:spLocks noChangeArrowheads="1"/>
          </p:cNvSpPr>
          <p:nvPr/>
        </p:nvSpPr>
        <p:spPr bwMode="auto">
          <a:xfrm>
            <a:off x="3517900" y="1565275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63529" name="Text Box 5"/>
          <p:cNvSpPr txBox="1">
            <a:spLocks noChangeArrowheads="1"/>
          </p:cNvSpPr>
          <p:nvPr/>
        </p:nvSpPr>
        <p:spPr bwMode="auto">
          <a:xfrm>
            <a:off x="3509963" y="3351213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 altLang="en-US">
                <a:solidFill>
                  <a:srgbClr val="FF0000"/>
                </a:solidFill>
                <a:latin typeface="Trebuchet MS" pitchFamily="32" charset="0"/>
              </a:rPr>
              <a:t>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graphicFrame>
        <p:nvGraphicFramePr>
          <p:cNvPr id="72710" name="Group 6"/>
          <p:cNvGraphicFramePr>
            <a:graphicFrameLocks noGrp="1"/>
          </p:cNvGraphicFramePr>
          <p:nvPr/>
        </p:nvGraphicFramePr>
        <p:xfrm>
          <a:off x="2571750" y="1827213"/>
          <a:ext cx="1562100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8812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38" name="Text Box 16"/>
          <p:cNvSpPr txBox="1">
            <a:spLocks noChangeArrowheads="1"/>
          </p:cNvSpPr>
          <p:nvPr/>
        </p:nvSpPr>
        <p:spPr bwMode="auto">
          <a:xfrm>
            <a:off x="4287838" y="156527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3539" name="Text Box 17"/>
          <p:cNvSpPr txBox="1">
            <a:spLocks noChangeArrowheads="1"/>
          </p:cNvSpPr>
          <p:nvPr/>
        </p:nvSpPr>
        <p:spPr bwMode="auto">
          <a:xfrm>
            <a:off x="5170488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2722" name="Group 18"/>
          <p:cNvGraphicFramePr>
            <a:graphicFrameLocks noGrp="1"/>
          </p:cNvGraphicFramePr>
          <p:nvPr/>
        </p:nvGraphicFramePr>
        <p:xfrm>
          <a:off x="4225925" y="1835150"/>
          <a:ext cx="1560513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0x66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48" name="Text Box 28"/>
          <p:cNvSpPr txBox="1">
            <a:spLocks noChangeArrowheads="1"/>
          </p:cNvSpPr>
          <p:nvPr/>
        </p:nvSpPr>
        <p:spPr bwMode="auto">
          <a:xfrm>
            <a:off x="5934075" y="15652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3549" name="Text Box 29"/>
          <p:cNvSpPr txBox="1">
            <a:spLocks noChangeArrowheads="1"/>
          </p:cNvSpPr>
          <p:nvPr/>
        </p:nvSpPr>
        <p:spPr bwMode="auto">
          <a:xfrm>
            <a:off x="6816725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2734" name="Group 30"/>
          <p:cNvGraphicFramePr>
            <a:graphicFrameLocks noGrp="1"/>
          </p:cNvGraphicFramePr>
          <p:nvPr/>
        </p:nvGraphicFramePr>
        <p:xfrm>
          <a:off x="5870575" y="183515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58" name="Text Box 40"/>
          <p:cNvSpPr txBox="1">
            <a:spLocks noChangeArrowheads="1"/>
          </p:cNvSpPr>
          <p:nvPr/>
        </p:nvSpPr>
        <p:spPr bwMode="auto">
          <a:xfrm>
            <a:off x="7573963" y="1560513"/>
            <a:ext cx="407987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3559" name="Text Box 41"/>
          <p:cNvSpPr txBox="1">
            <a:spLocks noChangeArrowheads="1"/>
          </p:cNvSpPr>
          <p:nvPr/>
        </p:nvSpPr>
        <p:spPr bwMode="auto">
          <a:xfrm>
            <a:off x="8456613" y="15684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2746" name="Group 42"/>
          <p:cNvGraphicFramePr>
            <a:graphicFrameLocks noGrp="1"/>
          </p:cNvGraphicFramePr>
          <p:nvPr/>
        </p:nvGraphicFramePr>
        <p:xfrm>
          <a:off x="7510463" y="182880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68" name="Text Box 52"/>
          <p:cNvSpPr txBox="1">
            <a:spLocks noChangeArrowheads="1"/>
          </p:cNvSpPr>
          <p:nvPr/>
        </p:nvSpPr>
        <p:spPr bwMode="auto">
          <a:xfrm>
            <a:off x="5580063" y="3613150"/>
            <a:ext cx="1682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3569" name="Text Box 53"/>
          <p:cNvSpPr txBox="1">
            <a:spLocks noChangeArrowheads="1"/>
          </p:cNvSpPr>
          <p:nvPr/>
        </p:nvSpPr>
        <p:spPr bwMode="auto">
          <a:xfrm>
            <a:off x="5584825" y="3905250"/>
            <a:ext cx="12954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 miss</a:t>
            </a:r>
          </a:p>
        </p:txBody>
      </p:sp>
      <p:sp>
        <p:nvSpPr>
          <p:cNvPr id="63570" name="Line 54"/>
          <p:cNvSpPr>
            <a:spLocks noChangeShapeType="1"/>
          </p:cNvSpPr>
          <p:nvPr/>
        </p:nvSpPr>
        <p:spPr bwMode="auto">
          <a:xfrm flipH="1" flipV="1">
            <a:off x="5486400" y="2165350"/>
            <a:ext cx="666750" cy="1481138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71" name="Text Box 55"/>
          <p:cNvSpPr txBox="1">
            <a:spLocks noChangeArrowheads="1"/>
          </p:cNvSpPr>
          <p:nvPr/>
        </p:nvSpPr>
        <p:spPr bwMode="auto">
          <a:xfrm>
            <a:off x="769938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63572" name="Rectangle 56"/>
          <p:cNvSpPr>
            <a:spLocks noChangeArrowheads="1"/>
          </p:cNvSpPr>
          <p:nvPr/>
        </p:nvSpPr>
        <p:spPr bwMode="auto">
          <a:xfrm>
            <a:off x="4956175" y="59293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400">
                <a:solidFill>
                  <a:srgbClr val="000066"/>
                </a:solidFill>
              </a:rPr>
              <a:t>t (4 bits)</a:t>
            </a:r>
          </a:p>
        </p:txBody>
      </p:sp>
      <p:sp>
        <p:nvSpPr>
          <p:cNvPr id="63573" name="Text Box 1"/>
          <p:cNvSpPr txBox="1">
            <a:spLocks noChangeArrowheads="1"/>
          </p:cNvSpPr>
          <p:nvPr/>
        </p:nvSpPr>
        <p:spPr bwMode="auto">
          <a:xfrm>
            <a:off x="484188" y="-39688"/>
            <a:ext cx="82296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>
                <a:solidFill>
                  <a:srgbClr val="660033"/>
                </a:solidFill>
              </a:rPr>
              <a:t>Fully associative cache </a:t>
            </a:r>
            <a:br>
              <a:rPr lang="en-US" altLang="en-US" sz="3800" b="1">
                <a:solidFill>
                  <a:srgbClr val="660033"/>
                </a:solidFill>
              </a:rPr>
            </a:br>
            <a:r>
              <a:rPr lang="en-US" altLang="en-US" sz="3800" b="1">
                <a:solidFill>
                  <a:srgbClr val="660033"/>
                </a:solidFill>
              </a:rPr>
              <a:t>(S,E,B,m) = (1,4,1,4)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Table 123"/>
          <p:cNvGraphicFramePr>
            <a:graphicFrameLocks noGrp="1"/>
          </p:cNvGraphicFramePr>
          <p:nvPr/>
        </p:nvGraphicFramePr>
        <p:xfrm>
          <a:off x="838200" y="1397000"/>
          <a:ext cx="1447800" cy="53643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7800"/>
              </a:tblGrid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0000   0x00</a:t>
                      </a:r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0001   0x11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0010   0x22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0011   0x33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0100   0x44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0101   0x55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0110   0x66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0111   0x77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1000   0x88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1001   0x99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1010   0xAA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1011   0xBB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1100   0xCC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1101   0xDD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1110   0xEE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1111   0xFF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64550" name="Text Box 2"/>
          <p:cNvSpPr txBox="1">
            <a:spLocks noChangeArrowheads="1"/>
          </p:cNvSpPr>
          <p:nvPr/>
        </p:nvSpPr>
        <p:spPr bwMode="auto">
          <a:xfrm>
            <a:off x="4799013" y="982663"/>
            <a:ext cx="785812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64551" name="Text Box 3"/>
          <p:cNvSpPr txBox="1">
            <a:spLocks noChangeArrowheads="1"/>
          </p:cNvSpPr>
          <p:nvPr/>
        </p:nvSpPr>
        <p:spPr bwMode="auto">
          <a:xfrm>
            <a:off x="2635250" y="1557338"/>
            <a:ext cx="407988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4552" name="Text Box 4"/>
          <p:cNvSpPr txBox="1">
            <a:spLocks noChangeArrowheads="1"/>
          </p:cNvSpPr>
          <p:nvPr/>
        </p:nvSpPr>
        <p:spPr bwMode="auto">
          <a:xfrm>
            <a:off x="3517900" y="1565275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64553" name="Text Box 5"/>
          <p:cNvSpPr txBox="1">
            <a:spLocks noChangeArrowheads="1"/>
          </p:cNvSpPr>
          <p:nvPr/>
        </p:nvSpPr>
        <p:spPr bwMode="auto">
          <a:xfrm>
            <a:off x="3509963" y="3351213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 altLang="en-US">
                <a:solidFill>
                  <a:srgbClr val="FF0000"/>
                </a:solidFill>
                <a:latin typeface="Trebuchet MS" pitchFamily="32" charset="0"/>
              </a:rPr>
              <a:t>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graphicFrame>
        <p:nvGraphicFramePr>
          <p:cNvPr id="73734" name="Group 6"/>
          <p:cNvGraphicFramePr>
            <a:graphicFrameLocks noGrp="1"/>
          </p:cNvGraphicFramePr>
          <p:nvPr/>
        </p:nvGraphicFramePr>
        <p:xfrm>
          <a:off x="2571750" y="1827213"/>
          <a:ext cx="1562100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8812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62" name="Text Box 16"/>
          <p:cNvSpPr txBox="1">
            <a:spLocks noChangeArrowheads="1"/>
          </p:cNvSpPr>
          <p:nvPr/>
        </p:nvSpPr>
        <p:spPr bwMode="auto">
          <a:xfrm>
            <a:off x="4287838" y="156527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4563" name="Text Box 17"/>
          <p:cNvSpPr txBox="1">
            <a:spLocks noChangeArrowheads="1"/>
          </p:cNvSpPr>
          <p:nvPr/>
        </p:nvSpPr>
        <p:spPr bwMode="auto">
          <a:xfrm>
            <a:off x="5170488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3746" name="Group 18"/>
          <p:cNvGraphicFramePr>
            <a:graphicFrameLocks noGrp="1"/>
          </p:cNvGraphicFramePr>
          <p:nvPr/>
        </p:nvGraphicFramePr>
        <p:xfrm>
          <a:off x="4225925" y="1835150"/>
          <a:ext cx="1560513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0x66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72" name="Text Box 28"/>
          <p:cNvSpPr txBox="1">
            <a:spLocks noChangeArrowheads="1"/>
          </p:cNvSpPr>
          <p:nvPr/>
        </p:nvSpPr>
        <p:spPr bwMode="auto">
          <a:xfrm>
            <a:off x="5934075" y="15652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4573" name="Text Box 29"/>
          <p:cNvSpPr txBox="1">
            <a:spLocks noChangeArrowheads="1"/>
          </p:cNvSpPr>
          <p:nvPr/>
        </p:nvSpPr>
        <p:spPr bwMode="auto">
          <a:xfrm>
            <a:off x="6816725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3758" name="Group 30"/>
          <p:cNvGraphicFramePr>
            <a:graphicFrameLocks noGrp="1"/>
          </p:cNvGraphicFramePr>
          <p:nvPr/>
        </p:nvGraphicFramePr>
        <p:xfrm>
          <a:off x="5870575" y="183515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82" name="Text Box 40"/>
          <p:cNvSpPr txBox="1">
            <a:spLocks noChangeArrowheads="1"/>
          </p:cNvSpPr>
          <p:nvPr/>
        </p:nvSpPr>
        <p:spPr bwMode="auto">
          <a:xfrm>
            <a:off x="7573963" y="1560513"/>
            <a:ext cx="407987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4583" name="Text Box 41"/>
          <p:cNvSpPr txBox="1">
            <a:spLocks noChangeArrowheads="1"/>
          </p:cNvSpPr>
          <p:nvPr/>
        </p:nvSpPr>
        <p:spPr bwMode="auto">
          <a:xfrm>
            <a:off x="8456613" y="15684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3770" name="Group 42"/>
          <p:cNvGraphicFramePr>
            <a:graphicFrameLocks noGrp="1"/>
          </p:cNvGraphicFramePr>
          <p:nvPr/>
        </p:nvGraphicFramePr>
        <p:xfrm>
          <a:off x="7510463" y="182880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92" name="Text Box 52"/>
          <p:cNvSpPr txBox="1">
            <a:spLocks noChangeArrowheads="1"/>
          </p:cNvSpPr>
          <p:nvPr/>
        </p:nvSpPr>
        <p:spPr bwMode="auto">
          <a:xfrm>
            <a:off x="5580063" y="3613150"/>
            <a:ext cx="1682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93" name="Text Box 53"/>
          <p:cNvSpPr txBox="1">
            <a:spLocks noChangeArrowheads="1"/>
          </p:cNvSpPr>
          <p:nvPr/>
        </p:nvSpPr>
        <p:spPr bwMode="auto">
          <a:xfrm>
            <a:off x="5618163" y="4143375"/>
            <a:ext cx="1133475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 hit</a:t>
            </a:r>
          </a:p>
        </p:txBody>
      </p:sp>
      <p:sp>
        <p:nvSpPr>
          <p:cNvPr id="64594" name="Line 54"/>
          <p:cNvSpPr>
            <a:spLocks noChangeShapeType="1"/>
          </p:cNvSpPr>
          <p:nvPr/>
        </p:nvSpPr>
        <p:spPr bwMode="auto">
          <a:xfrm flipH="1" flipV="1">
            <a:off x="3824288" y="2152650"/>
            <a:ext cx="2765425" cy="2054225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95" name="Text Box 55"/>
          <p:cNvSpPr txBox="1">
            <a:spLocks noChangeArrowheads="1"/>
          </p:cNvSpPr>
          <p:nvPr/>
        </p:nvSpPr>
        <p:spPr bwMode="auto">
          <a:xfrm>
            <a:off x="769938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64596" name="Rectangle 56"/>
          <p:cNvSpPr>
            <a:spLocks noChangeArrowheads="1"/>
          </p:cNvSpPr>
          <p:nvPr/>
        </p:nvSpPr>
        <p:spPr bwMode="auto">
          <a:xfrm>
            <a:off x="4956175" y="59293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400">
                <a:solidFill>
                  <a:srgbClr val="000066"/>
                </a:solidFill>
              </a:rPr>
              <a:t>t (4 bits)</a:t>
            </a:r>
          </a:p>
        </p:txBody>
      </p:sp>
      <p:sp>
        <p:nvSpPr>
          <p:cNvPr id="64597" name="Text Box 1"/>
          <p:cNvSpPr txBox="1">
            <a:spLocks noChangeArrowheads="1"/>
          </p:cNvSpPr>
          <p:nvPr/>
        </p:nvSpPr>
        <p:spPr bwMode="auto">
          <a:xfrm>
            <a:off x="484188" y="-39688"/>
            <a:ext cx="82296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>
                <a:solidFill>
                  <a:srgbClr val="660033"/>
                </a:solidFill>
              </a:rPr>
              <a:t>Fully associative cache </a:t>
            </a:r>
            <a:br>
              <a:rPr lang="en-US" altLang="en-US" sz="3800" b="1">
                <a:solidFill>
                  <a:srgbClr val="660033"/>
                </a:solidFill>
              </a:rPr>
            </a:br>
            <a:r>
              <a:rPr lang="en-US" altLang="en-US" sz="3800" b="1">
                <a:solidFill>
                  <a:srgbClr val="660033"/>
                </a:solidFill>
              </a:rPr>
              <a:t>(S,E,B,m) = (1,4,1,4)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Table 123"/>
          <p:cNvGraphicFramePr>
            <a:graphicFrameLocks noGrp="1"/>
          </p:cNvGraphicFramePr>
          <p:nvPr/>
        </p:nvGraphicFramePr>
        <p:xfrm>
          <a:off x="838200" y="1397000"/>
          <a:ext cx="1447800" cy="53643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7800"/>
              </a:tblGrid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0000   0x00</a:t>
                      </a:r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0001   0x11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0010   0x22</a:t>
                      </a:r>
                      <a:endParaRPr lang="en-US" sz="1600" dirty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0011   0x33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0100   0x44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0101   0x55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0110   0x66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0111   0x77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1000   0x88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1001   0x99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1010   0xAA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1011   0xBB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1100   0xCC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1101   0xDD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1110   0xEE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  <a:tr h="33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Droid Sans Fallback" charset="0"/>
                          <a:cs typeface="Droid Sans Fallback" charset="0"/>
                        </a:rPr>
                        <a:t>1111   0xFF</a:t>
                      </a:r>
                      <a:endParaRPr lang="en-US" sz="1600" dirty="0" smtClean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65574" name="Text Box 2"/>
          <p:cNvSpPr txBox="1">
            <a:spLocks noChangeArrowheads="1"/>
          </p:cNvSpPr>
          <p:nvPr/>
        </p:nvSpPr>
        <p:spPr bwMode="auto">
          <a:xfrm>
            <a:off x="4799013" y="982663"/>
            <a:ext cx="785812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</a:t>
            </a:r>
          </a:p>
        </p:txBody>
      </p:sp>
      <p:sp>
        <p:nvSpPr>
          <p:cNvPr id="65575" name="Text Box 3"/>
          <p:cNvSpPr txBox="1">
            <a:spLocks noChangeArrowheads="1"/>
          </p:cNvSpPr>
          <p:nvPr/>
        </p:nvSpPr>
        <p:spPr bwMode="auto">
          <a:xfrm>
            <a:off x="2635250" y="1557338"/>
            <a:ext cx="407988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5576" name="Text Box 4"/>
          <p:cNvSpPr txBox="1">
            <a:spLocks noChangeArrowheads="1"/>
          </p:cNvSpPr>
          <p:nvPr/>
        </p:nvSpPr>
        <p:spPr bwMode="auto">
          <a:xfrm>
            <a:off x="3517900" y="1565275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65577" name="Text Box 5"/>
          <p:cNvSpPr txBox="1">
            <a:spLocks noChangeArrowheads="1"/>
          </p:cNvSpPr>
          <p:nvPr/>
        </p:nvSpPr>
        <p:spPr bwMode="auto">
          <a:xfrm>
            <a:off x="3509963" y="3351213"/>
            <a:ext cx="18224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Access pattern: 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</a:t>
            </a:r>
            <a:r>
              <a:rPr lang="en-US" altLang="en-US">
                <a:solidFill>
                  <a:srgbClr val="FF0000"/>
                </a:solidFill>
                <a:latin typeface="Trebuchet MS" pitchFamily="32" charset="0"/>
              </a:rPr>
              <a:t>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0010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0110</a:t>
            </a:r>
          </a:p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	…</a:t>
            </a:r>
          </a:p>
        </p:txBody>
      </p:sp>
      <p:graphicFrame>
        <p:nvGraphicFramePr>
          <p:cNvPr id="74758" name="Group 6"/>
          <p:cNvGraphicFramePr>
            <a:graphicFrameLocks noGrp="1"/>
          </p:cNvGraphicFramePr>
          <p:nvPr/>
        </p:nvGraphicFramePr>
        <p:xfrm>
          <a:off x="2571750" y="1827213"/>
          <a:ext cx="1562100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8812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0010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0x22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86" name="Text Box 16"/>
          <p:cNvSpPr txBox="1">
            <a:spLocks noChangeArrowheads="1"/>
          </p:cNvSpPr>
          <p:nvPr/>
        </p:nvSpPr>
        <p:spPr bwMode="auto">
          <a:xfrm>
            <a:off x="4287838" y="1565275"/>
            <a:ext cx="407987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5587" name="Text Box 17"/>
          <p:cNvSpPr txBox="1">
            <a:spLocks noChangeArrowheads="1"/>
          </p:cNvSpPr>
          <p:nvPr/>
        </p:nvSpPr>
        <p:spPr bwMode="auto">
          <a:xfrm>
            <a:off x="5170488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4770" name="Group 18"/>
          <p:cNvGraphicFramePr>
            <a:graphicFrameLocks noGrp="1"/>
          </p:cNvGraphicFramePr>
          <p:nvPr/>
        </p:nvGraphicFramePr>
        <p:xfrm>
          <a:off x="4225925" y="1835150"/>
          <a:ext cx="1560513" cy="457200"/>
        </p:xfrm>
        <a:graphic>
          <a:graphicData uri="http://schemas.openxmlformats.org/drawingml/2006/table">
            <a:tbl>
              <a:tblPr/>
              <a:tblGrid>
                <a:gridCol w="903288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0110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0x66</a:t>
                      </a: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96" name="Text Box 28"/>
          <p:cNvSpPr txBox="1">
            <a:spLocks noChangeArrowheads="1"/>
          </p:cNvSpPr>
          <p:nvPr/>
        </p:nvSpPr>
        <p:spPr bwMode="auto">
          <a:xfrm>
            <a:off x="5934075" y="1565275"/>
            <a:ext cx="407988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5597" name="Text Box 29"/>
          <p:cNvSpPr txBox="1">
            <a:spLocks noChangeArrowheads="1"/>
          </p:cNvSpPr>
          <p:nvPr/>
        </p:nvSpPr>
        <p:spPr bwMode="auto">
          <a:xfrm>
            <a:off x="6816725" y="157480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4782" name="Group 30"/>
          <p:cNvGraphicFramePr>
            <a:graphicFrameLocks noGrp="1"/>
          </p:cNvGraphicFramePr>
          <p:nvPr/>
        </p:nvGraphicFramePr>
        <p:xfrm>
          <a:off x="5870575" y="183515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06" name="Text Box 40"/>
          <p:cNvSpPr txBox="1">
            <a:spLocks noChangeArrowheads="1"/>
          </p:cNvSpPr>
          <p:nvPr/>
        </p:nvSpPr>
        <p:spPr bwMode="auto">
          <a:xfrm>
            <a:off x="7573963" y="1560513"/>
            <a:ext cx="407987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Tag</a:t>
            </a:r>
          </a:p>
        </p:txBody>
      </p:sp>
      <p:sp>
        <p:nvSpPr>
          <p:cNvPr id="65607" name="Text Box 41"/>
          <p:cNvSpPr txBox="1">
            <a:spLocks noChangeArrowheads="1"/>
          </p:cNvSpPr>
          <p:nvPr/>
        </p:nvSpPr>
        <p:spPr bwMode="auto">
          <a:xfrm>
            <a:off x="8456613" y="1568450"/>
            <a:ext cx="5048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300">
                <a:solidFill>
                  <a:srgbClr val="000066"/>
                </a:solidFill>
                <a:latin typeface="Trebuchet MS" pitchFamily="32" charset="0"/>
              </a:rPr>
              <a:t>Data</a:t>
            </a:r>
          </a:p>
        </p:txBody>
      </p:sp>
      <p:graphicFrame>
        <p:nvGraphicFramePr>
          <p:cNvPr id="74794" name="Group 42"/>
          <p:cNvGraphicFramePr>
            <a:graphicFrameLocks noGrp="1"/>
          </p:cNvGraphicFramePr>
          <p:nvPr/>
        </p:nvGraphicFramePr>
        <p:xfrm>
          <a:off x="7510463" y="1828800"/>
          <a:ext cx="1562100" cy="457200"/>
        </p:xfrm>
        <a:graphic>
          <a:graphicData uri="http://schemas.openxmlformats.org/drawingml/2006/table">
            <a:tbl>
              <a:tblPr/>
              <a:tblGrid>
                <a:gridCol w="904875"/>
                <a:gridCol w="657225"/>
              </a:tblGrid>
              <a:tr h="4572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ts val="1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3300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1pPr>
                      <a:lvl2pPr algn="l">
                        <a:spcBef>
                          <a:spcPts val="6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2pPr>
                      <a:lvl3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 b="1">
                          <a:solidFill>
                            <a:srgbClr val="000099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3pPr>
                      <a:lvl4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b="1">
                          <a:solidFill>
                            <a:srgbClr val="000066"/>
                          </a:solidFill>
                          <a:latin typeface="Arial" charset="0"/>
                          <a:ea typeface="AR PL ShanHeiSun Uni" charset="0"/>
                          <a:cs typeface="AR PL ShanHeiSun Uni" charset="0"/>
                        </a:defRPr>
                      </a:lvl4pPr>
                      <a:lvl5pPr algn="l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66"/>
                          </a:solidFill>
                          <a:latin typeface="Times New Roman" pitchFamily="16" charset="0"/>
                          <a:ea typeface="AR PL ShanHeiSun Uni" charset="0"/>
                          <a:cs typeface="AR PL ShanHeiSun Un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82080" marR="82080" marT="228528" marB="41040" horzOverflow="overflow">
                    <a:lnL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16" name="Text Box 52"/>
          <p:cNvSpPr txBox="1">
            <a:spLocks noChangeArrowheads="1"/>
          </p:cNvSpPr>
          <p:nvPr/>
        </p:nvSpPr>
        <p:spPr bwMode="auto">
          <a:xfrm>
            <a:off x="5580063" y="3613150"/>
            <a:ext cx="1682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5617" name="Text Box 53"/>
          <p:cNvSpPr txBox="1">
            <a:spLocks noChangeArrowheads="1"/>
          </p:cNvSpPr>
          <p:nvPr/>
        </p:nvSpPr>
        <p:spPr bwMode="auto">
          <a:xfrm>
            <a:off x="5618163" y="4437063"/>
            <a:ext cx="1133475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Cache hit</a:t>
            </a:r>
          </a:p>
        </p:txBody>
      </p:sp>
      <p:sp>
        <p:nvSpPr>
          <p:cNvPr id="65618" name="Line 54"/>
          <p:cNvSpPr>
            <a:spLocks noChangeShapeType="1"/>
          </p:cNvSpPr>
          <p:nvPr/>
        </p:nvSpPr>
        <p:spPr bwMode="auto">
          <a:xfrm flipH="1" flipV="1">
            <a:off x="5599113" y="2166938"/>
            <a:ext cx="639762" cy="2246312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19" name="Text Box 55"/>
          <p:cNvSpPr txBox="1">
            <a:spLocks noChangeArrowheads="1"/>
          </p:cNvSpPr>
          <p:nvPr/>
        </p:nvSpPr>
        <p:spPr bwMode="auto">
          <a:xfrm>
            <a:off x="769938" y="973138"/>
            <a:ext cx="15367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080" tIns="41040" rIns="82080" bIns="41040">
            <a:spAutoFit/>
          </a:bodyPr>
          <a:lstStyle/>
          <a:p>
            <a:pPr algn="l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000066"/>
                </a:solidFill>
                <a:latin typeface="Trebuchet MS" pitchFamily="32" charset="0"/>
              </a:rPr>
              <a:t>Main memory</a:t>
            </a:r>
          </a:p>
        </p:txBody>
      </p:sp>
      <p:sp>
        <p:nvSpPr>
          <p:cNvPr id="65620" name="Rectangle 56"/>
          <p:cNvSpPr>
            <a:spLocks noChangeArrowheads="1"/>
          </p:cNvSpPr>
          <p:nvPr/>
        </p:nvSpPr>
        <p:spPr bwMode="auto">
          <a:xfrm>
            <a:off x="4956175" y="5929313"/>
            <a:ext cx="739775" cy="306387"/>
          </a:xfrm>
          <a:prstGeom prst="rect">
            <a:avLst/>
          </a:prstGeom>
          <a:noFill/>
          <a:ln w="19080" cap="sq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lIns="45720" tIns="46800" rIns="4572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400">
                <a:solidFill>
                  <a:srgbClr val="000066"/>
                </a:solidFill>
              </a:rPr>
              <a:t>t (4 bits)</a:t>
            </a:r>
          </a:p>
        </p:txBody>
      </p:sp>
      <p:sp>
        <p:nvSpPr>
          <p:cNvPr id="65621" name="Text Box 1"/>
          <p:cNvSpPr txBox="1">
            <a:spLocks noChangeArrowheads="1"/>
          </p:cNvSpPr>
          <p:nvPr/>
        </p:nvSpPr>
        <p:spPr bwMode="auto">
          <a:xfrm>
            <a:off x="484188" y="-39688"/>
            <a:ext cx="82296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eaLnBrk="1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>
                <a:solidFill>
                  <a:srgbClr val="660033"/>
                </a:solidFill>
              </a:rPr>
              <a:t>Fully associative cache </a:t>
            </a:r>
            <a:br>
              <a:rPr lang="en-US" altLang="en-US" sz="3800" b="1">
                <a:solidFill>
                  <a:srgbClr val="660033"/>
                </a:solidFill>
              </a:rPr>
            </a:br>
            <a:r>
              <a:rPr lang="en-US" altLang="en-US" sz="3800" b="1">
                <a:solidFill>
                  <a:srgbClr val="660033"/>
                </a:solidFill>
              </a:rPr>
              <a:t>(S,E,B,m) = (1,4,1,4)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 PL ShanHeiSun Uni"/>
        <a:cs typeface="AR PL ShanHeiSun Uni"/>
      </a:majorFont>
      <a:minorFont>
        <a:latin typeface="Arial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14846</TotalTime>
  <Words>4047</Words>
  <Application>Microsoft Office PowerPoint</Application>
  <PresentationFormat>On-screen Show (4:3)</PresentationFormat>
  <Paragraphs>1307</Paragraphs>
  <Slides>59</Slides>
  <Notes>56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Intel Core i7 cache hierarchy (2014)</vt:lpstr>
      <vt:lpstr>Intel Core i7 cache hierarchy</vt:lpstr>
      <vt:lpstr>Slide 31</vt:lpstr>
      <vt:lpstr>Slide 32</vt:lpstr>
      <vt:lpstr>Memory mountain test function</vt:lpstr>
      <vt:lpstr>Memory Mountain results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Matrix multiplication performance</vt:lpstr>
      <vt:lpstr>Slide 49</vt:lpstr>
      <vt:lpstr>Slide 50</vt:lpstr>
      <vt:lpstr>Slide 51</vt:lpstr>
      <vt:lpstr>Slide 52</vt:lpstr>
      <vt:lpstr>Slide 53</vt:lpstr>
      <vt:lpstr>Slide 54</vt:lpstr>
      <vt:lpstr>Exam practice</vt:lpstr>
      <vt:lpstr>Slide 56</vt:lpstr>
      <vt:lpstr>Slide 57</vt:lpstr>
      <vt:lpstr>Slide 58</vt:lpstr>
      <vt:lpstr>Let’s think about those numbers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Memory Hierarchy</dc:title>
  <dc:creator>Randal E. Bryant and David R. O'Hallaron</dc:creator>
  <cp:lastModifiedBy>wuchang</cp:lastModifiedBy>
  <cp:revision>523</cp:revision>
  <cp:lastPrinted>2001-10-04T12:22:59Z</cp:lastPrinted>
  <dcterms:created xsi:type="dcterms:W3CDTF">1998-08-11T09:18:51Z</dcterms:created>
  <dcterms:modified xsi:type="dcterms:W3CDTF">2018-02-27T19:27:38Z</dcterms:modified>
</cp:coreProperties>
</file>