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9"/>
  </p:notesMasterIdLst>
  <p:sldIdLst>
    <p:sldId id="256" r:id="rId3"/>
    <p:sldId id="343" r:id="rId4"/>
    <p:sldId id="257" r:id="rId5"/>
    <p:sldId id="365" r:id="rId6"/>
    <p:sldId id="347" r:id="rId7"/>
    <p:sldId id="259" r:id="rId8"/>
    <p:sldId id="260" r:id="rId9"/>
    <p:sldId id="261" r:id="rId10"/>
    <p:sldId id="270" r:id="rId11"/>
    <p:sldId id="314" r:id="rId12"/>
    <p:sldId id="262" r:id="rId13"/>
    <p:sldId id="263" r:id="rId14"/>
    <p:sldId id="264" r:id="rId15"/>
    <p:sldId id="272" r:id="rId16"/>
    <p:sldId id="356" r:id="rId17"/>
    <p:sldId id="273" r:id="rId18"/>
    <p:sldId id="274" r:id="rId19"/>
    <p:sldId id="354" r:id="rId20"/>
    <p:sldId id="275" r:id="rId21"/>
    <p:sldId id="276" r:id="rId22"/>
    <p:sldId id="367" r:id="rId23"/>
    <p:sldId id="277" r:id="rId24"/>
    <p:sldId id="278" r:id="rId25"/>
    <p:sldId id="279" r:id="rId26"/>
    <p:sldId id="280" r:id="rId27"/>
    <p:sldId id="281" r:id="rId28"/>
    <p:sldId id="289" r:id="rId29"/>
    <p:sldId id="290" r:id="rId30"/>
    <p:sldId id="310" r:id="rId31"/>
    <p:sldId id="311" r:id="rId32"/>
    <p:sldId id="268" r:id="rId33"/>
    <p:sldId id="269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338" r:id="rId50"/>
    <p:sldId id="339" r:id="rId51"/>
    <p:sldId id="357" r:id="rId52"/>
    <p:sldId id="358" r:id="rId53"/>
    <p:sldId id="359" r:id="rId54"/>
    <p:sldId id="360" r:id="rId55"/>
    <p:sldId id="361" r:id="rId56"/>
    <p:sldId id="362" r:id="rId57"/>
    <p:sldId id="363" r:id="rId58"/>
  </p:sldIdLst>
  <p:sldSz cx="9144000" cy="6858000" type="screen4x3"/>
  <p:notesSz cx="6858000" cy="9144000"/>
  <p:defaultTextStyle>
    <a:defPPr>
      <a:defRPr lang="en-GB"/>
    </a:defPPr>
    <a:lvl1pPr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6F5BD"/>
    <a:srgbClr val="FFFF99"/>
    <a:srgbClr val="D9D9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562" y="-2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09863" y="8710613"/>
            <a:ext cx="1441450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7480" tIns="44280" rIns="8748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t>Page </a:t>
            </a:r>
            <a:fld id="{8F46ABEA-3CE2-44F7-BACB-0397E5EF8D0E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3079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48188" cy="340995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="" xmlns:p14="http://schemas.microsoft.com/office/powerpoint/2010/main" val="2856202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1363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47650"/>
            <a:ext cx="2205037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7475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0612" cy="774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3525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438" y="1220788"/>
            <a:ext cx="4075112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47650"/>
            <a:ext cx="2205037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7475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3525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438" y="1220788"/>
            <a:ext cx="4075112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1037" cy="5218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0612" cy="774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-79375" y="6389688"/>
            <a:ext cx="1201738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– </a:t>
            </a:r>
            <a:fld id="{A776DF89-40E7-4E8D-8338-2CC1891F9837}" type="slidenum">
              <a:rPr lang="en-US" sz="140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r>
              <a:rPr lang="en-US" sz="140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1037" cy="5218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0612" cy="774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1866900"/>
            <a:ext cx="7772400" cy="1511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Exceptional Flow Control</a:t>
            </a:r>
          </a:p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Part </a:t>
            </a:r>
            <a:r>
              <a:rPr lang="en-US" sz="3800" b="1" dirty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II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2501900"/>
            <a:ext cx="6400800" cy="1752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Function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7696200" cy="531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algn="l"/>
            <a:r>
              <a:rPr lang="en-US" sz="14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fork12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fi-FI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4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[N</a:t>
            </a:r>
            <a:r>
              <a:rPr lang="fi-FI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algn="l"/>
            <a:r>
              <a:rPr lang="fr-FR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fr-FR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fr-FR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da-DK" sz="14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 = 0; i &lt; N; i++)</a:t>
            </a:r>
          </a:p>
          <a:p>
            <a:pPr algn="l"/>
            <a:r>
              <a:rPr lang="nb-NO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nb-NO" sz="1400" b="1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nb-NO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nb-NO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nb-NO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 = fork()) == 0)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Child: Infinite Loop */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da-DK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da-DK" sz="1400" b="1" dirty="0" smtClean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a-DK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(i = 0; i &lt; N; i++) {</a:t>
            </a: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4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"Killing </a:t>
            </a:r>
            <a:r>
              <a:rPr lang="da-DK" sz="14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process</a:t>
            </a:r>
            <a:r>
              <a:rPr lang="da-DK" sz="14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%d\n"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da-DK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[i]);</a:t>
            </a: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kill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[i], SIGINT);</a:t>
            </a: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endParaRPr lang="da-DK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da-DK" sz="14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 = 0; i &lt; N; i++) {</a:t>
            </a: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4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wpid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da-DK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wait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da-DK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da-DK" sz="1400" b="1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(WIFEXITED(</a:t>
            </a:r>
            <a:r>
              <a:rPr lang="da-DK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a-DK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4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"Child %d </a:t>
            </a:r>
            <a:r>
              <a:rPr lang="da-DK" sz="14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terminated</a:t>
            </a:r>
            <a:r>
              <a:rPr lang="da-DK" sz="14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with exit status %d\n"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pl-PL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pl-PL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wpid</a:t>
            </a:r>
            <a:r>
              <a:rPr lang="pl-PL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WEXITSTATUS(</a:t>
            </a:r>
            <a:r>
              <a:rPr lang="pl-PL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child_status</a:t>
            </a:r>
            <a:r>
              <a:rPr lang="pl-PL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/>
            <a:r>
              <a:rPr lang="hu-HU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hu-HU" sz="14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hu-HU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"Child %d terminated abnormally\n"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wpid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808663" y="914400"/>
            <a:ext cx="3276600" cy="41100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./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sigint_nocatch</a:t>
            </a:r>
            <a:endParaRPr lang="en-US" sz="12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18862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18863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18864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18865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18866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18867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18868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18869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18862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18863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18860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18866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18867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18861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18869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18865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18868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18864 terminated abnormally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6429375"/>
            <a:ext cx="8382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http://thefengs.com/wuchang/courses/cs201/class/17/sigint_nocatch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Receiving signals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Receiving a signal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A destination process </a:t>
            </a:r>
            <a:r>
              <a:rPr lang="en-US" sz="2000" b="1" i="1" dirty="0">
                <a:solidFill>
                  <a:srgbClr val="C00000"/>
                </a:solidFill>
                <a:ea typeface="AR PL ShanHeiSun Uni" charset="0"/>
                <a:cs typeface="AR PL ShanHeiSun Uni" charset="0"/>
              </a:rPr>
              <a:t>receives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a signal when it is forced by the kernel to react in some way to the delivery of the </a:t>
            </a: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signal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Processes can programmatically determine how to react to each signal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Akin to a hardware exception handler being called in response to an asynchronous interrupt.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762000" y="3937000"/>
            <a:ext cx="7591023" cy="2159000"/>
            <a:chOff x="1264857" y="3327400"/>
            <a:chExt cx="6426200" cy="1827707"/>
          </a:xfrm>
        </p:grpSpPr>
        <p:sp>
          <p:nvSpPr>
            <p:cNvPr id="14" name="Line 93"/>
            <p:cNvSpPr>
              <a:spLocks noChangeShapeType="1"/>
            </p:cNvSpPr>
            <p:nvPr/>
          </p:nvSpPr>
          <p:spPr bwMode="auto">
            <a:xfrm>
              <a:off x="3723895" y="3349625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solidFill>
                  <a:srgbClr val="002060"/>
                </a:solidFill>
              </a:endParaRPr>
            </a:p>
          </p:txBody>
        </p:sp>
        <p:sp>
          <p:nvSpPr>
            <p:cNvPr id="15" name="Line 94"/>
            <p:cNvSpPr>
              <a:spLocks noChangeShapeType="1"/>
            </p:cNvSpPr>
            <p:nvPr/>
          </p:nvSpPr>
          <p:spPr bwMode="auto">
            <a:xfrm>
              <a:off x="3730245" y="3954463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solidFill>
                  <a:srgbClr val="002060"/>
                </a:solidFill>
              </a:endParaRPr>
            </a:p>
          </p:txBody>
        </p:sp>
        <p:sp>
          <p:nvSpPr>
            <p:cNvPr id="16" name="Line 95"/>
            <p:cNvSpPr>
              <a:spLocks noChangeShapeType="1"/>
            </p:cNvSpPr>
            <p:nvPr/>
          </p:nvSpPr>
          <p:spPr bwMode="auto">
            <a:xfrm flipH="1">
              <a:off x="6128957" y="3960813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solidFill>
                  <a:srgbClr val="002060"/>
                </a:solidFill>
              </a:endParaRPr>
            </a:p>
          </p:txBody>
        </p:sp>
        <p:sp>
          <p:nvSpPr>
            <p:cNvPr id="17" name="Line 96"/>
            <p:cNvSpPr>
              <a:spLocks noChangeShapeType="1"/>
            </p:cNvSpPr>
            <p:nvPr/>
          </p:nvSpPr>
          <p:spPr bwMode="auto">
            <a:xfrm flipH="1" flipV="1">
              <a:off x="3727070" y="4081463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solidFill>
                  <a:srgbClr val="002060"/>
                </a:solidFill>
              </a:endParaRPr>
            </a:p>
          </p:txBody>
        </p:sp>
        <p:sp>
          <p:nvSpPr>
            <p:cNvPr id="18" name="Line 97"/>
            <p:cNvSpPr>
              <a:spLocks noChangeShapeType="1"/>
            </p:cNvSpPr>
            <p:nvPr/>
          </p:nvSpPr>
          <p:spPr bwMode="auto">
            <a:xfrm>
              <a:off x="3725482" y="4089400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solidFill>
                  <a:srgbClr val="002060"/>
                </a:solidFill>
              </a:endParaRPr>
            </a:p>
          </p:txBody>
        </p:sp>
        <p:sp>
          <p:nvSpPr>
            <p:cNvPr id="19" name="Rectangle 98"/>
            <p:cNvSpPr>
              <a:spLocks noChangeArrowheads="1"/>
            </p:cNvSpPr>
            <p:nvPr/>
          </p:nvSpPr>
          <p:spPr bwMode="auto">
            <a:xfrm>
              <a:off x="3962400" y="3352800"/>
              <a:ext cx="1917174" cy="532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/>
            <a:p>
              <a:r>
                <a:rPr lang="en-US" sz="1600" i="1" dirty="0">
                  <a:solidFill>
                    <a:srgbClr val="002060"/>
                  </a:solidFill>
                  <a:latin typeface="Helvetica" charset="0"/>
                </a:rPr>
                <a:t>(2) Control passes </a:t>
              </a:r>
            </a:p>
            <a:p>
              <a:r>
                <a:rPr lang="en-US" sz="1600" i="1" dirty="0">
                  <a:solidFill>
                    <a:srgbClr val="002060"/>
                  </a:solidFill>
                  <a:latin typeface="Helvetica" charset="0"/>
                </a:rPr>
                <a:t>to signal handler </a:t>
              </a:r>
            </a:p>
          </p:txBody>
        </p:sp>
        <p:sp>
          <p:nvSpPr>
            <p:cNvPr id="20" name="Rectangle 99"/>
            <p:cNvSpPr>
              <a:spLocks noChangeArrowheads="1"/>
            </p:cNvSpPr>
            <p:nvPr/>
          </p:nvSpPr>
          <p:spPr bwMode="auto">
            <a:xfrm>
              <a:off x="6198807" y="3937000"/>
              <a:ext cx="1492250" cy="532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002060"/>
                  </a:solidFill>
                  <a:latin typeface="Helvetica" charset="0"/>
                </a:rPr>
                <a:t>(3) Signal  handler runs</a:t>
              </a:r>
            </a:p>
          </p:txBody>
        </p:sp>
        <p:sp>
          <p:nvSpPr>
            <p:cNvPr id="21" name="Rectangle 100"/>
            <p:cNvSpPr>
              <a:spLocks noChangeArrowheads="1"/>
            </p:cNvSpPr>
            <p:nvPr/>
          </p:nvSpPr>
          <p:spPr bwMode="auto">
            <a:xfrm>
              <a:off x="4045383" y="4400550"/>
              <a:ext cx="1800155" cy="754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/>
            <a:p>
              <a:r>
                <a:rPr lang="en-US" sz="1600" i="1">
                  <a:solidFill>
                    <a:srgbClr val="002060"/>
                  </a:solidFill>
                  <a:latin typeface="Helvetica" charset="0"/>
                </a:rPr>
                <a:t>(4) Signal handler</a:t>
              </a:r>
            </a:p>
            <a:p>
              <a:r>
                <a:rPr lang="en-US" sz="1600" i="1">
                  <a:solidFill>
                    <a:srgbClr val="002060"/>
                  </a:solidFill>
                  <a:latin typeface="Helvetica" charset="0"/>
                </a:rPr>
                <a:t>returns to </a:t>
              </a:r>
            </a:p>
            <a:p>
              <a:r>
                <a:rPr lang="en-US" sz="1600" i="1">
                  <a:solidFill>
                    <a:srgbClr val="002060"/>
                  </a:solidFill>
                  <a:latin typeface="Helvetica" charset="0"/>
                </a:rPr>
                <a:t>next instruction</a:t>
              </a:r>
            </a:p>
          </p:txBody>
        </p:sp>
        <p:sp>
          <p:nvSpPr>
            <p:cNvPr id="22" name="Text Box 101"/>
            <p:cNvSpPr txBox="1">
              <a:spLocks noChangeArrowheads="1"/>
            </p:cNvSpPr>
            <p:nvPr/>
          </p:nvSpPr>
          <p:spPr bwMode="auto">
            <a:xfrm>
              <a:off x="3220657" y="3671888"/>
              <a:ext cx="476412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 dirty="0" err="1">
                  <a:solidFill>
                    <a:srgbClr val="002060"/>
                  </a:solidFill>
                  <a:latin typeface="Helvetica" charset="0"/>
                </a:rPr>
                <a:t>I</a:t>
              </a:r>
              <a:r>
                <a:rPr lang="en-US" sz="1600" i="1" baseline="-25000" dirty="0" err="1">
                  <a:solidFill>
                    <a:srgbClr val="002060"/>
                  </a:solidFill>
                  <a:latin typeface="Helvetica" charset="0"/>
                </a:rPr>
                <a:t>curr</a:t>
              </a:r>
              <a:endParaRPr lang="en-US" sz="1600" i="1" dirty="0">
                <a:solidFill>
                  <a:srgbClr val="002060"/>
                </a:solidFill>
                <a:latin typeface="Helvetica" charset="0"/>
              </a:endParaRPr>
            </a:p>
          </p:txBody>
        </p:sp>
        <p:sp>
          <p:nvSpPr>
            <p:cNvPr id="23" name="Text Box 102"/>
            <p:cNvSpPr txBox="1">
              <a:spLocks noChangeArrowheads="1"/>
            </p:cNvSpPr>
            <p:nvPr/>
          </p:nvSpPr>
          <p:spPr bwMode="auto">
            <a:xfrm>
              <a:off x="3220657" y="3868738"/>
              <a:ext cx="500458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solidFill>
                    <a:srgbClr val="002060"/>
                  </a:solidFill>
                  <a:latin typeface="Helvetica" charset="0"/>
                </a:rPr>
                <a:t>I</a:t>
              </a:r>
              <a:r>
                <a:rPr lang="en-US" sz="1600" i="1" baseline="-25000">
                  <a:solidFill>
                    <a:srgbClr val="002060"/>
                  </a:solidFill>
                  <a:latin typeface="Helvetica" charset="0"/>
                </a:rPr>
                <a:t>next</a:t>
              </a:r>
              <a:endParaRPr lang="en-US" sz="1600" i="1">
                <a:solidFill>
                  <a:srgbClr val="002060"/>
                </a:solidFill>
                <a:latin typeface="Helvetica" charset="0"/>
              </a:endParaRPr>
            </a:p>
          </p:txBody>
        </p:sp>
        <p:sp>
          <p:nvSpPr>
            <p:cNvPr id="24" name="Rectangle 105"/>
            <p:cNvSpPr>
              <a:spLocks noChangeArrowheads="1"/>
            </p:cNvSpPr>
            <p:nvPr/>
          </p:nvSpPr>
          <p:spPr bwMode="auto">
            <a:xfrm>
              <a:off x="1264857" y="3327400"/>
              <a:ext cx="1979613" cy="532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/>
            <a:p>
              <a:pPr algn="r"/>
              <a:r>
                <a:rPr lang="en-US" sz="1600" i="1" dirty="0">
                  <a:solidFill>
                    <a:srgbClr val="002060"/>
                  </a:solidFill>
                  <a:latin typeface="Helvetica" charset="0"/>
                </a:rPr>
                <a:t>(1) Signal received by process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Receiving signals details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5486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A signal is </a:t>
            </a:r>
            <a:r>
              <a:rPr lang="en-US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pending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 if it has been sent but not yet received.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There can be at most one pending signal of any particular type.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Important: Signals are not queued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If a process has a pending signal of type k, then subsequent signals of type k that are sent to that process are discarded. </a:t>
            </a:r>
            <a:endParaRPr lang="en-US" b="1" dirty="0" smtClean="0">
              <a:solidFill>
                <a:srgbClr val="000099"/>
              </a:solidFill>
              <a:ea typeface="AR PL ShanHeiSun Uni" charset="0"/>
              <a:cs typeface="AR PL ShanHeiSun Uni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0099"/>
              </a:solidFill>
              <a:ea typeface="AR PL ShanHeiSun Uni" charset="0"/>
              <a:cs typeface="AR PL ShanHeiSun Uni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0099"/>
              </a:solidFill>
              <a:ea typeface="AR PL ShanHeiSun Uni" charset="0"/>
              <a:cs typeface="AR PL ShanHeiSun Uni" charset="0"/>
            </a:endParaRP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A process can 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block</a:t>
            </a: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 the receipt of certain signals.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Blocked signals can eventually be delivered, but will not be received until the signal is unblocked.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009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505200"/>
            <a:ext cx="639290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ea typeface="AR PL ShanHeiSun Uni" charset="0"/>
                <a:cs typeface="AR PL ShanHeiSun Uni" charset="0"/>
              </a:rPr>
              <a:t>A pending signal is received at most once!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Receiving signals details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Kernel maintains 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pending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 and 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blocked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 bit vectors in the context of each process.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pending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– represents the set of pending signals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Kernel sets bit k in 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pending</a:t>
            </a:r>
            <a:r>
              <a:rPr lang="en-US" b="1" dirty="0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 whenever a signal of type k is delivered.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Kernel clears bit k in 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pending</a:t>
            </a:r>
            <a:r>
              <a:rPr lang="en-US" b="1" dirty="0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 whenever a signal of type k is received 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blocked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– represents the set of blocked signals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Can be set and cleared by the application using the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sigprocmask</a:t>
            </a:r>
            <a:r>
              <a:rPr lang="en-US" b="1" dirty="0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 function.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Receiving </a:t>
            </a: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signals details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Kernel checks signals for a process </a:t>
            </a:r>
            <a:r>
              <a:rPr lang="en-US" sz="2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p</a:t>
            </a: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 when it is ready to pass control to it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Kernel computes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pnb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 = pending &amp; ~blocked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The set of pending </a:t>
            </a:r>
            <a:r>
              <a:rPr lang="en-US" sz="2000" b="1" dirty="0" err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nonblocked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signals for process </a:t>
            </a:r>
            <a:r>
              <a:rPr lang="en-US" sz="2000" b="1" i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p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Then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Choose least significant nonzero bit </a:t>
            </a:r>
            <a:r>
              <a:rPr lang="en-US" sz="2000" b="1" i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k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in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pnb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and force process </a:t>
            </a:r>
            <a:r>
              <a:rPr lang="en-US" sz="2000" b="1" i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p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to </a:t>
            </a:r>
            <a:r>
              <a:rPr lang="en-US" sz="2000" b="1" dirty="0">
                <a:solidFill>
                  <a:srgbClr val="FF3300"/>
                </a:solidFill>
                <a:ea typeface="AR PL ShanHeiSun Uni" charset="0"/>
                <a:cs typeface="AR PL ShanHeiSun Uni" charset="0"/>
              </a:rPr>
              <a:t>receive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signal </a:t>
            </a:r>
            <a:r>
              <a:rPr lang="en-US" sz="2000" b="1" i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k.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The receipt of the signal triggers some </a:t>
            </a:r>
            <a:r>
              <a:rPr lang="en-US" sz="2000" b="1" i="1" dirty="0">
                <a:solidFill>
                  <a:srgbClr val="FF3300"/>
                </a:solidFill>
                <a:ea typeface="AR PL ShanHeiSun Uni" charset="0"/>
                <a:cs typeface="AR PL ShanHeiSun Uni" charset="0"/>
              </a:rPr>
              <a:t>action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by </a:t>
            </a:r>
            <a:r>
              <a:rPr lang="en-US" sz="2000" b="1" i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p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Repeat for all nonzero </a:t>
            </a:r>
            <a:r>
              <a:rPr lang="en-US" sz="2000" b="1" i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k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in 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pnb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.</a:t>
            </a:r>
            <a:endParaRPr lang="en-US" sz="2000" b="1" dirty="0" smtClean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Pass control to next instruction in logical flow for 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3400" dirty="0" smtClean="0"/>
              <a:t>Signal handling</a:t>
            </a:r>
            <a:endParaRPr lang="en-US" sz="3400" dirty="0"/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703379" y="2667000"/>
            <a:ext cx="1604092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Calibri" pitchFamily="34" charset="0"/>
              </a:rPr>
              <a:t>Signal 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delivered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to process A</a:t>
            </a:r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6428" y="4132052"/>
            <a:ext cx="1520736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Calibri" pitchFamily="34" charset="0"/>
              </a:rPr>
              <a:t>Signal 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received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by process A</a:t>
            </a:r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user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code (main)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user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code (main)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user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code (handler)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002060"/>
                </a:solidFill>
                <a:latin typeface="Calibri" pitchFamily="34" charset="0"/>
              </a:rPr>
              <a:t>context switch</a:t>
            </a:r>
            <a:endParaRPr lang="en-US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002060"/>
                </a:solidFill>
                <a:latin typeface="Calibri" pitchFamily="34" charset="0"/>
              </a:rPr>
              <a:t>context switch</a:t>
            </a:r>
            <a:endParaRPr lang="en-US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user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code (main)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3143" y="2709446"/>
            <a:ext cx="369653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US" sz="1600" baseline="-25000" dirty="0" err="1">
                <a:solidFill>
                  <a:schemeClr val="tx1"/>
                </a:solidFill>
                <a:latin typeface="Calibri" pitchFamily="34" charset="0"/>
              </a:rPr>
              <a:t>curr</a:t>
            </a:r>
            <a:endParaRPr lang="en-US" sz="1600" baseline="-25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9586" y="5071646"/>
            <a:ext cx="387221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US" sz="1600" baseline="-25000" dirty="0" err="1">
                <a:solidFill>
                  <a:schemeClr val="tx1"/>
                </a:solidFill>
                <a:latin typeface="Calibri" pitchFamily="34" charset="0"/>
              </a:rPr>
              <a:t>next</a:t>
            </a:r>
            <a:endParaRPr lang="en-US" sz="1600" baseline="-25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Default Actions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Each signal type has a predefined </a:t>
            </a:r>
            <a:r>
              <a:rPr lang="en-US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default action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, which is one of: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The process terminates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The process terminates </a:t>
            </a: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and </a:t>
            </a:r>
            <a:r>
              <a:rPr lang="en-US" sz="2000" b="1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dumps memory 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core.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The process stops until restarted by a SIGCONT signal.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The process ignores the signal.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Custom Signal Handlers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7010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The 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signal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 function modifies the default action associated with the receipt of signal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signum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: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handler_t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*signal(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signum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handler_t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*handler)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Handler typically 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the address of a </a:t>
            </a:r>
            <a:r>
              <a:rPr lang="en-US" sz="2000" b="1" i="1" dirty="0">
                <a:solidFill>
                  <a:srgbClr val="FF3300"/>
                </a:solidFill>
                <a:ea typeface="AR PL ShanHeiSun Uni" charset="0"/>
                <a:cs typeface="AR PL ShanHeiSun Uni" charset="0"/>
              </a:rPr>
              <a:t>signal handler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Called when process receives signal of type </a:t>
            </a:r>
            <a:r>
              <a:rPr lang="en-US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signum</a:t>
            </a:r>
            <a:endParaRPr lang="en-US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Referred to as “</a:t>
            </a:r>
            <a:r>
              <a:rPr lang="en-US" b="1" i="1" dirty="0">
                <a:solidFill>
                  <a:srgbClr val="FF3300"/>
                </a:solidFill>
                <a:ea typeface="AR PL ShanHeiSun Uni" charset="0"/>
                <a:cs typeface="AR PL ShanHeiSun Uni" charset="0"/>
              </a:rPr>
              <a:t>installing</a:t>
            </a: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” the handler.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Executing handler is called “</a:t>
            </a:r>
            <a:r>
              <a:rPr lang="en-US" b="1" i="1" dirty="0">
                <a:solidFill>
                  <a:srgbClr val="FF3300"/>
                </a:solidFill>
                <a:ea typeface="AR PL ShanHeiSun Uni" charset="0"/>
                <a:cs typeface="AR PL ShanHeiSun Uni" charset="0"/>
              </a:rPr>
              <a:t>catching</a:t>
            </a: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” or “</a:t>
            </a:r>
            <a:r>
              <a:rPr lang="en-US" b="1" i="1" dirty="0">
                <a:solidFill>
                  <a:srgbClr val="FF3300"/>
                </a:solidFill>
                <a:ea typeface="AR PL ShanHeiSun Uni" charset="0"/>
                <a:cs typeface="AR PL ShanHeiSun Uni" charset="0"/>
              </a:rPr>
              <a:t>handling</a:t>
            </a: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” the signal.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When the handler executes its return statement, control passes back to instruction of the process that was interrupted by receipt of the signal.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153400" cy="573087"/>
          </a:xfrm>
        </p:spPr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76200" y="967799"/>
            <a:ext cx="8991600" cy="496751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sigint_handler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BA8C1C"/>
                </a:solidFill>
                <a:latin typeface="Courier New" pitchFamily="49" charset="0"/>
                <a:cs typeface="Courier New" pitchFamily="49" charset="0"/>
              </a:rPr>
              <a:t>sig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SIGINT handler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B7898A"/>
                </a:solidFill>
                <a:latin typeface="Courier New" pitchFamily="49" charset="0"/>
                <a:cs typeface="Courier New" pitchFamily="49" charset="0"/>
              </a:rPr>
              <a:t>"So you think you can stop the bomb with ctrl-c, do you?\n"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nl-NL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sleep(2);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B7898A"/>
                </a:solidFill>
                <a:latin typeface="Courier New" pitchFamily="49" charset="0"/>
                <a:cs typeface="Courier New" pitchFamily="49" charset="0"/>
              </a:rPr>
              <a:t>"Well..."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nl-NL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sleep(1);</a:t>
            </a: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printf(</a:t>
            </a:r>
            <a:r>
              <a:rPr lang="ro-RO" sz="1600" b="1" dirty="0">
                <a:solidFill>
                  <a:srgbClr val="B7898A"/>
                </a:solidFill>
                <a:latin typeface="Courier New" pitchFamily="49" charset="0"/>
                <a:cs typeface="Courier New" pitchFamily="49" charset="0"/>
              </a:rPr>
              <a:t>"OK. :-)\n"</a:t>
            </a:r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exit(0);</a:t>
            </a: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endParaRPr lang="ro-RO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ro-RO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o-RO" sz="16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o-RO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Install the SIGINT handler */</a:t>
            </a:r>
            <a:endParaRPr lang="ro-RO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o-RO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(signal(SIGINT, sigint_handler) == SIG_ERR)</a:t>
            </a: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unix_error(</a:t>
            </a:r>
            <a:r>
              <a:rPr lang="ro-RO" sz="1600" b="1" dirty="0">
                <a:solidFill>
                  <a:srgbClr val="B7898A"/>
                </a:solidFill>
                <a:latin typeface="Courier New" pitchFamily="49" charset="0"/>
                <a:cs typeface="Courier New" pitchFamily="49" charset="0"/>
              </a:rPr>
              <a:t>"signal error"</a:t>
            </a:r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endParaRPr lang="ro-RO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o-RO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Wait for the receipt of a signal */</a:t>
            </a:r>
            <a:endParaRPr lang="ro-RO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pause();</a:t>
            </a:r>
          </a:p>
          <a:p>
            <a:pPr algn="l"/>
            <a:endParaRPr lang="ro-RO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is-I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s-I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/>
            <a:r>
              <a:rPr lang="is-I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is-I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750" y="1022350"/>
            <a:ext cx="7969250" cy="3092450"/>
          </a:xfrm>
          <a:prstGeom prst="rect">
            <a:avLst/>
          </a:prstGeom>
          <a:solidFill>
            <a:srgbClr val="F6F5BD"/>
          </a:solidFill>
          <a:ln w="9525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#include &lt;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stdlib.h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&gt;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#include &lt;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stdio.h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&gt;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#include &lt;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signal.h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&gt;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#include &lt;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unistd.h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&gt;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count = 5;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void handler(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sig) {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printf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("You think hitting ctrl-c works? %d more left!\n", count);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count--;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if (count == 0)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        exit(0);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}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main() {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signal(SIGINT, handler); /* installs ctrl-c handler */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while (1) {}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}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81000" y="265113"/>
            <a:ext cx="7239000" cy="573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Signal Handling Example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00200" y="4572000"/>
            <a:ext cx="5715000" cy="1602619"/>
          </a:xfrm>
          <a:prstGeom prst="rect">
            <a:avLst/>
          </a:prstGeom>
          <a:solidFill>
            <a:srgbClr val="D9D9D9"/>
          </a:solidFill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linux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 ./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sigint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 algn="l"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^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CYou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think hitting ctrl-c works? 5 more left!</a:t>
            </a:r>
          </a:p>
          <a:p>
            <a:pPr algn="l"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^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CYou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think hitting ctrl-c works? 4 more left!</a:t>
            </a:r>
          </a:p>
          <a:p>
            <a:pPr algn="l"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^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CYou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think hitting ctrl-c works? 3 more left!</a:t>
            </a:r>
          </a:p>
          <a:p>
            <a:pPr algn="l"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^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CYou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think hitting ctrl-c works? 2 more left!</a:t>
            </a:r>
          </a:p>
          <a:p>
            <a:pPr algn="l"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^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CYou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think hitting ctrl-c works? 1 more left!</a:t>
            </a:r>
          </a:p>
          <a:p>
            <a:pPr algn="l"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linux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04800" y="6429375"/>
            <a:ext cx="8382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http://thefengs.com/wuchang/courses/cs201/class/17/sigint_count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ECF Exists at All Levels of a System</a:t>
            </a:r>
            <a:endParaRPr lang="en-US" dirty="0"/>
          </a:p>
        </p:txBody>
      </p:sp>
      <p:sp>
        <p:nvSpPr>
          <p:cNvPr id="545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285875"/>
            <a:ext cx="7896225" cy="4972050"/>
          </a:xfrm>
        </p:spPr>
        <p:txBody>
          <a:bodyPr/>
          <a:lstStyle/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Hardware and operating system kernel software</a:t>
            </a:r>
          </a:p>
          <a:p>
            <a:r>
              <a:rPr lang="en-US" dirty="0" smtClean="0"/>
              <a:t>Process Context Switch</a:t>
            </a:r>
          </a:p>
          <a:p>
            <a:pPr lvl="1"/>
            <a:r>
              <a:rPr lang="en-US" dirty="0" smtClean="0"/>
              <a:t>Hardware timer and kernel software</a:t>
            </a:r>
          </a:p>
          <a:p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Kernel software and application software</a:t>
            </a:r>
          </a:p>
        </p:txBody>
      </p:sp>
      <p:sp>
        <p:nvSpPr>
          <p:cNvPr id="545797" name="AutoShape 1029"/>
          <p:cNvSpPr>
            <a:spLocks/>
          </p:cNvSpPr>
          <p:nvPr/>
        </p:nvSpPr>
        <p:spPr bwMode="auto">
          <a:xfrm>
            <a:off x="6731799" y="1485900"/>
            <a:ext cx="228600" cy="1295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5798" name="Text Box 1030"/>
          <p:cNvSpPr txBox="1">
            <a:spLocks noChangeArrowheads="1"/>
          </p:cNvSpPr>
          <p:nvPr/>
        </p:nvSpPr>
        <p:spPr bwMode="auto">
          <a:xfrm>
            <a:off x="7239000" y="1905000"/>
            <a:ext cx="1673022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alibri" pitchFamily="34" charset="0"/>
              </a:rPr>
              <a:t>Previous Lecture</a:t>
            </a:r>
          </a:p>
        </p:txBody>
      </p:sp>
      <p:sp>
        <p:nvSpPr>
          <p:cNvPr id="8" name="AutoShape 1029"/>
          <p:cNvSpPr>
            <a:spLocks/>
          </p:cNvSpPr>
          <p:nvPr/>
        </p:nvSpPr>
        <p:spPr bwMode="auto">
          <a:xfrm>
            <a:off x="6740265" y="3128665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7162380" y="3124200"/>
            <a:ext cx="1237518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This Lecture</a:t>
            </a:r>
            <a:endParaRPr lang="en-US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81000" y="265113"/>
            <a:ext cx="7239000" cy="573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Signal Handling Example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6200" y="1182688"/>
            <a:ext cx="6324600" cy="5203825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int_handler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sig)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("Process %d received signal %d\n",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getpid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(), sig);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main()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pid_t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[N];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child_status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signal(SIGINT,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int_handler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for 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0;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&lt; N;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if ((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 = fork()) == 0)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   </a:t>
            </a:r>
            <a:r>
              <a:rPr lang="en-US" sz="12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while(1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 /* Child infinite loop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/* Parent terminates the child processes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for 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0;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&lt; N;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("Killing process %d\n",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kill(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], SIGINT);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/* Parent reaps terminated children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for 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0;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&lt; N;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pid_t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wpid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wait(&amp;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child_status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if (WIFEXITED(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child_status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 		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 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wpid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WEXITSTATUS(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child_status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else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 		 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("Child %d terminated abnormally\n", 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wpid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105400" y="958850"/>
            <a:ext cx="3962400" cy="3197225"/>
          </a:xfrm>
          <a:prstGeom prst="rect">
            <a:avLst/>
          </a:prstGeom>
          <a:solidFill>
            <a:srgbClr val="D9D9D9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./forks 13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24973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24974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24975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24976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Killing process 24977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 24977 received signal 2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24977 terminated with exit status 0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 24976 received signal 2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24976 terminated with exit status 0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 24975 received signal 2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24975 terminated with exit status 0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 24974 received signal 2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24974 terminated with exit status 0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 24973 received signal 2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 24973 terminated with exit status 0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6388" y="6429375"/>
            <a:ext cx="8382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http://thefengs.com/wuchang/courses/cs201/class/17/sigint_catch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shell example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10000"/>
          </a:bodyPr>
          <a:lstStyle/>
          <a:p>
            <a:pPr algn="l"/>
            <a:r>
              <a:rPr lang="en-US" sz="1600" b="1" dirty="0" smtClean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cmdline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[MAXARGS];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Argument list </a:t>
            </a:r>
            <a:r>
              <a:rPr lang="en-US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execve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()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[MAXLINE];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Holds modified command line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bg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    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Should the job run in </a:t>
            </a:r>
            <a:r>
              <a:rPr lang="en-US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bg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or </a:t>
            </a:r>
            <a:r>
              <a:rPr lang="en-US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fg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?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    </a:t>
            </a:r>
            <a:r>
              <a:rPr lang="fi-FI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fi-FI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Process</a:t>
            </a:r>
            <a:r>
              <a:rPr lang="fi-FI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id */</a:t>
            </a:r>
            <a:endParaRPr lang="fi-FI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fi-FI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strcpy(buf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cmdline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bg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parseline(buf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 == </a:t>
            </a:r>
            <a:r>
              <a:rPr lang="en-US" sz="16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Ignore empty lines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builtin_command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 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Fork()) == 0) {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 runs user job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execve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environ) &lt; 0) 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"%s: Command not found.\n"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exit(0);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Parent waits for foreground job to terminate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e-DE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600" b="1" dirty="0" smtClean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(!bg) {</a:t>
            </a:r>
          </a:p>
          <a:p>
            <a:pPr algn="l"/>
            <a:r>
              <a:rPr lang="fr-FR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fr-FR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status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waitpid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&amp;status, 0) &lt; 0)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unix_error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waitfg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waitpid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error"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r>
              <a:rPr lang="hu-HU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hu-HU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hu-HU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printf(</a:t>
            </a:r>
            <a:r>
              <a:rPr lang="fi-FI" sz="16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"%d</a:t>
            </a:r>
            <a:r>
              <a:rPr lang="fi-FI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%s"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cmdline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is-I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s-I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is-I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6324600"/>
            <a:ext cx="572464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can we reap background jobs that have finished?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6096000"/>
            <a:ext cx="3048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" name="Group 4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4179664"/>
              </p:ext>
            </p:extLst>
          </p:nvPr>
        </p:nvGraphicFramePr>
        <p:xfrm>
          <a:off x="533400" y="1676400"/>
          <a:ext cx="8381999" cy="2372868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711680"/>
                <a:gridCol w="1345720"/>
                <a:gridCol w="2008373"/>
                <a:gridCol w="4316226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User typed ctrl-c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 &amp; Dump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33400" y="4038600"/>
            <a:ext cx="8382000" cy="3554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Write a SIGCHLD handler that does a wait() to reap finished background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7048500" cy="57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Signal Handler </a:t>
            </a: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Example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849313"/>
            <a:ext cx="5486400" cy="5421312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ccount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N;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child_handler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sig)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child_status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pid_t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("In child handler\n");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if ((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wait(&amp;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child_status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)) &gt;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ccount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--;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("Received signal %d from process %d\n", sig,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main()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pid_t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[N];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signal(SIGCHLD,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child_handler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for 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0;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&lt; N;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if ((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 = fork()) ==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/* Child: Exit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while 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ccount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&gt; 0)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pause();/* Suspend until signal occurs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773738" y="909638"/>
            <a:ext cx="3038475" cy="34337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Programmer wants parent to “wait” on each child before exiting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Uses SIGCHLD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Is there a problem with this code?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6388" y="6429375"/>
            <a:ext cx="8382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http://thefengs.com/wuchang/courses/cs201/class/17/sigchld_broken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7048500" cy="57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Signal Handler Funkiness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5486400" cy="5421312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ccount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N;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child_handler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sig)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child_status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pid_t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("In child handler\n");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if ((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wait(&amp;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child_status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)) &gt;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ccount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--;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("Received signal %d from process %d\n", sig,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main()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pid_t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[N];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signal(SIGCHLD,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child_handler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for 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0;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&lt; N;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if ((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 = fork()) ==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/* Child: Exit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while 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ccount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&gt; 0)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pause();/* Suspend until signal occurs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486400" y="657225"/>
            <a:ext cx="3657600" cy="5916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Pending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signals not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queued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Each signal type has a single bit indicating whether or not signal is pending even if multiple processes have sent a signal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Parent can hang waiting for more signals if two are delivered at the same time (and only one wait is called in handler)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Must check for all terminated children</a:t>
            </a:r>
          </a:p>
          <a:p>
            <a:pPr lvl="2" indent="-234950" algn="l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Call wait in loop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06388" y="6429375"/>
            <a:ext cx="8382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http://thefengs.com/wuchang/courses/cs201/class/17/sigchld_broken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7048500" cy="57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Signal Handler Funkiness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52400" y="849313"/>
            <a:ext cx="7239000" cy="5480604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ccount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N;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child_handler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sig)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child_status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pid_t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("In child handler\n");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while ((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waitpid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(-1, &amp;status, WNOHANG))&gt;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0)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    /* Do not hang on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waitpid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if no signals to deliver */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ccount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--;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("Received signal %d from process %d\n", sig,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main()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pid_t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[N];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signal(SIGCHLD,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child_handler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for 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0;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&lt; N;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if ((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 = fork()) ==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/* Child: Exit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while 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ccount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&gt; 0)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pause();/* Suspend until signal occurs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exit(0);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486400" y="2895600"/>
            <a:ext cx="3657600" cy="3379787"/>
          </a:xfrm>
          <a:prstGeom prst="rect">
            <a:avLst/>
          </a:prstGeom>
          <a:solidFill>
            <a:srgbClr val="D9D9D9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 ./</a:t>
            </a: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sigchld_noq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 child handler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19415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 child handler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19416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19417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 child handler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19418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19419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 child handler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19420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19421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 child handler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19422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19423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 child handler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Received signal 17 from process 19424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2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06388" y="6429375"/>
            <a:ext cx="8382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http://thefengs.com/wuchang/courses/cs201/class/17/sigchld_noq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Alarm signal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Schedule an alarm signal to occur for the process at a future time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Similar 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to sleep, but </a:t>
            </a: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does not synchronously block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C </a:t>
            </a: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interface </a:t>
            </a: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alarm()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1146175" lvl="2" indent="-231775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unistd.h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</a:t>
            </a:r>
          </a:p>
          <a:p>
            <a:pPr marL="1146175" lvl="2" indent="-231775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unsigned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alarm(unsigned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secs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Sends a SIGALRM signal to current process after a specified time interval has elapsed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Returns remaining </a:t>
            </a:r>
            <a:r>
              <a:rPr lang="en-US" sz="2000" b="1" dirty="0" err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secs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of previous alarm or 0 if no previous alarm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458200" cy="1095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Example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11150" y="1600200"/>
            <a:ext cx="3106738" cy="4230688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stdio.h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signal.h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beeps = 0;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/* SIGALRM handler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handler(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sig) {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("BEEP\n");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fflush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stdout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if (++beeps &lt; 5)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alarm(1);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else {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("BOOM!\n");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exit(0);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}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656138" y="1606550"/>
            <a:ext cx="3960812" cy="2284413"/>
          </a:xfrm>
          <a:prstGeom prst="rect">
            <a:avLst/>
          </a:prstGeom>
          <a:solidFill>
            <a:srgbClr val="F6F5BD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main() {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signal(SIGALRM, handler);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alarm(1); /* send SIGALRM in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   1 second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while (1) {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/* handler returns here */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}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738688" y="4200525"/>
            <a:ext cx="1887537" cy="2041525"/>
          </a:xfrm>
          <a:prstGeom prst="rect">
            <a:avLst/>
          </a:prstGeom>
          <a:solidFill>
            <a:srgbClr val="D9D9D9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a.out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BEEP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BEEP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BEEP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BEEP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BEEP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BOOM!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bass&gt;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04813" y="134938"/>
            <a:ext cx="8716962" cy="1008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Chapter summary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58816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Exceptions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Hardware and operating system kernel software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Concurrent processes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Hardware timer and kernel software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Signals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Kernel software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3787" cy="7778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Extra slides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6096000" y="31563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810000" y="31477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084497" y="3147796"/>
            <a:ext cx="2514600" cy="30993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614" y="381000"/>
            <a:ext cx="7592093" cy="762000"/>
          </a:xfrm>
        </p:spPr>
        <p:txBody>
          <a:bodyPr/>
          <a:lstStyle/>
          <a:p>
            <a:r>
              <a:rPr lang="en-US" dirty="0" smtClean="0"/>
              <a:t>Sending Signals: Process </a:t>
            </a:r>
            <a:r>
              <a:rPr lang="en-US" dirty="0"/>
              <a:t>Groups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7720013" cy="609600"/>
          </a:xfrm>
        </p:spPr>
        <p:txBody>
          <a:bodyPr/>
          <a:lstStyle/>
          <a:p>
            <a:r>
              <a:rPr lang="en-US"/>
              <a:t>Every process belongs to exactly one process group</a:t>
            </a:r>
          </a:p>
        </p:txBody>
      </p:sp>
      <p:sp>
        <p:nvSpPr>
          <p:cNvPr id="551940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Fore-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ground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job</a:t>
            </a:r>
          </a:p>
        </p:txBody>
      </p:sp>
      <p:sp>
        <p:nvSpPr>
          <p:cNvPr id="551941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job #1</a:t>
            </a:r>
          </a:p>
        </p:txBody>
      </p:sp>
      <p:sp>
        <p:nvSpPr>
          <p:cNvPr id="551942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Back-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ground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job #2</a:t>
            </a:r>
          </a:p>
        </p:txBody>
      </p:sp>
      <p:sp>
        <p:nvSpPr>
          <p:cNvPr id="551943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Shell</a:t>
            </a:r>
          </a:p>
        </p:txBody>
      </p:sp>
      <p:sp>
        <p:nvSpPr>
          <p:cNvPr id="551944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Child</a:t>
            </a:r>
          </a:p>
        </p:txBody>
      </p:sp>
      <p:sp>
        <p:nvSpPr>
          <p:cNvPr id="551945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Child</a:t>
            </a:r>
          </a:p>
        </p:txBody>
      </p:sp>
      <p:sp>
        <p:nvSpPr>
          <p:cNvPr id="551946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7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8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51949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51950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51951" name="Text Box 15"/>
          <p:cNvSpPr txBox="1">
            <a:spLocks noChangeAspect="1" noChangeArrowheads="1"/>
          </p:cNvSpPr>
          <p:nvPr/>
        </p:nvSpPr>
        <p:spPr bwMode="auto">
          <a:xfrm>
            <a:off x="3297238" y="20701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pgid=10</a:t>
            </a:r>
          </a:p>
        </p:txBody>
      </p:sp>
      <p:sp>
        <p:nvSpPr>
          <p:cNvPr id="551953" name="Text Box 17"/>
          <p:cNvSpPr txBox="1">
            <a:spLocks noChangeAspect="1" noChangeArrowheads="1"/>
          </p:cNvSpPr>
          <p:nvPr/>
        </p:nvSpPr>
        <p:spPr bwMode="auto">
          <a:xfrm>
            <a:off x="1084498" y="56636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/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chemeClr val="tx1"/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551955" name="Text Box 19"/>
          <p:cNvSpPr txBox="1">
            <a:spLocks noChangeAspect="1" noChangeArrowheads="1"/>
          </p:cNvSpPr>
          <p:nvPr/>
        </p:nvSpPr>
        <p:spPr bwMode="auto">
          <a:xfrm>
            <a:off x="3810000" y="4215622"/>
            <a:ext cx="1629100" cy="5355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b="1" i="1" dirty="0" smtClean="0">
                <a:solidFill>
                  <a:schemeClr val="tx1"/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b="1" i="1" dirty="0" smtClean="0">
                <a:solidFill>
                  <a:schemeClr val="tx1"/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551956" name="Text Box 20"/>
          <p:cNvSpPr txBox="1">
            <a:spLocks noChangeAspect="1" noChangeArrowheads="1"/>
          </p:cNvSpPr>
          <p:nvPr/>
        </p:nvSpPr>
        <p:spPr bwMode="auto">
          <a:xfrm>
            <a:off x="6096000" y="42158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/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/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551958" name="Text Box 22"/>
          <p:cNvSpPr txBox="1">
            <a:spLocks noChangeAspect="1" noChangeArrowheads="1"/>
          </p:cNvSpPr>
          <p:nvPr/>
        </p:nvSpPr>
        <p:spPr bwMode="auto">
          <a:xfrm>
            <a:off x="1098550" y="3365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pgid=20</a:t>
            </a:r>
          </a:p>
        </p:txBody>
      </p:sp>
      <p:sp>
        <p:nvSpPr>
          <p:cNvPr id="551959" name="Text Box 23"/>
          <p:cNvSpPr txBox="1">
            <a:spLocks noChangeAspect="1" noChangeArrowheads="1"/>
          </p:cNvSpPr>
          <p:nvPr/>
        </p:nvSpPr>
        <p:spPr bwMode="auto">
          <a:xfrm>
            <a:off x="5038725" y="34163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pgid=32</a:t>
            </a:r>
          </a:p>
        </p:txBody>
      </p:sp>
      <p:sp>
        <p:nvSpPr>
          <p:cNvPr id="551960" name="Text Box 24"/>
          <p:cNvSpPr txBox="1">
            <a:spLocks noChangeAspect="1" noChangeArrowheads="1"/>
          </p:cNvSpPr>
          <p:nvPr/>
        </p:nvSpPr>
        <p:spPr bwMode="auto">
          <a:xfrm>
            <a:off x="7224929" y="34432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pgid=40</a:t>
            </a:r>
          </a:p>
        </p:txBody>
      </p:sp>
      <p:sp>
        <p:nvSpPr>
          <p:cNvPr id="551961" name="Text Box 25"/>
          <p:cNvSpPr txBox="1">
            <a:spLocks noChangeAspect="1" noChangeArrowheads="1"/>
          </p:cNvSpPr>
          <p:nvPr/>
        </p:nvSpPr>
        <p:spPr bwMode="auto">
          <a:xfrm>
            <a:off x="1398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pgid=20</a:t>
            </a:r>
          </a:p>
        </p:txBody>
      </p:sp>
      <p:sp>
        <p:nvSpPr>
          <p:cNvPr id="551962" name="Text Box 26"/>
          <p:cNvSpPr txBox="1">
            <a:spLocks noChangeAspect="1" noChangeArrowheads="1"/>
          </p:cNvSpPr>
          <p:nvPr/>
        </p:nvSpPr>
        <p:spPr bwMode="auto">
          <a:xfrm>
            <a:off x="2541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pgid=20</a:t>
            </a:r>
          </a:p>
        </p:txBody>
      </p: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070493"/>
            <a:ext cx="5410200" cy="155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getpgrp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() 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Return 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setpgid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()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Change process group of a process (see text for details)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</a:b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6096000" y="5029200"/>
            <a:ext cx="3657600" cy="1370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Shell Programs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8763000" cy="1828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To motivate, let’s consider a 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shell</a:t>
            </a:r>
            <a:endParaRPr lang="en-US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An 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application program that runs programs on behalf of the user</a:t>
            </a: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.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3124200"/>
            <a:ext cx="5726798" cy="3429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/>
          </a:bodyPr>
          <a:lstStyle/>
          <a:p>
            <a:pPr algn="l"/>
            <a:r>
              <a:rPr lang="en-US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cmdline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[MAXLINE];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command line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(1) 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read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printf(</a:t>
            </a:r>
            <a:r>
              <a:rPr lang="ro-RO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"&gt; "</a:t>
            </a:r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Fgets(cmdline, MAXLINE, stdin);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exit(0);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ro-RO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ro-RO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evaluate */</a:t>
            </a:r>
            <a:endParaRPr lang="ro-RO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sv-SE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sv-SE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eval</a:t>
            </a:r>
            <a:r>
              <a:rPr lang="sv-SE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cmdline</a:t>
            </a:r>
            <a:r>
              <a:rPr lang="sv-SE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sv-SE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sv-SE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0" y="4419600"/>
            <a:ext cx="29718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Execution is a sequence of read/evaluate steps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dirty="0"/>
              <a:t>Sending Signals with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/bin/kill</a:t>
            </a:r>
            <a:endParaRPr lang="en-US" dirty="0"/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4191000" y="1682750"/>
            <a:ext cx="3878586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&gt; ./forks 16 </a:t>
            </a:r>
            <a:endParaRPr lang="en-US" sz="1600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Child1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: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pid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=24818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pgrp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Child2: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pid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=24819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pgrp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&gt;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24788 pts/2    00:00:00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tcsh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24820 pts/2    00:00:00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&gt;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/bin/kill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-9 -24817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&gt;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24788 pts/2    00:00:00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tcsh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24823 pts/2    00:00:00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ps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&gt; 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4191000" y="3429000"/>
            <a:ext cx="3733800" cy="2667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191000" y="3429000"/>
            <a:ext cx="3733800" cy="5048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0513" y="1220788"/>
            <a:ext cx="3824287" cy="5218112"/>
          </a:xfrm>
        </p:spPr>
        <p:txBody>
          <a:bodyPr/>
          <a:lstStyle/>
          <a:p>
            <a:pPr marL="385763" indent="-379413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/bin/kill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program sends arbitrary signal to a process or process group</a:t>
            </a:r>
          </a:p>
          <a:p>
            <a:pPr marL="385763" indent="-379413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Examples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/bin/kill –9 24818</a:t>
            </a:r>
            <a:b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dirty="0" smtClean="0">
                <a:latin typeface="Arial" pitchFamily="34" charset="0"/>
                <a:ea typeface="AR PL ShanHeiSun Uni" charset="0"/>
                <a:cs typeface="Arial" pitchFamily="34" charset="0"/>
              </a:rPr>
              <a:t>Send SIGKILL to process 24818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  <a:t>/bin/kill –9 –24817</a:t>
            </a:r>
            <a:br>
              <a:rPr lang="en-US" dirty="0" smtClean="0"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dirty="0" smtClean="0">
                <a:latin typeface="Arial" pitchFamily="34" charset="0"/>
                <a:ea typeface="AR PL ShanHeiSun Uni" charset="0"/>
                <a:cs typeface="Arial" pitchFamily="34" charset="0"/>
              </a:rPr>
              <a:t>Send SIGKILL to every process in process group 24817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2" grpId="1" animBg="1"/>
      <p:bldP spid="55399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Sending Signals from the Keyboard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12938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Typing ctrl-c (ctrl-z) sends a SIGINT (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SIGSTP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) to every job in the foreground process group.</a:t>
            </a:r>
          </a:p>
          <a:p>
            <a:pPr marL="738188" lvl="1" indent="-241300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SIGTERM – default action is to terminate each process </a:t>
            </a:r>
          </a:p>
          <a:p>
            <a:pPr marL="738188" lvl="1" indent="-241300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SIGSTOP – default action is to stop (suspend) each process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6897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36811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084497" y="3681196"/>
            <a:ext cx="2514600" cy="3099375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1898650" y="37623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Fore-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ground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job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4094163" y="37623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job #1</a:t>
            </a:r>
          </a:p>
        </p:txBody>
      </p:sp>
      <p:sp>
        <p:nvSpPr>
          <p:cNvPr id="32" name="Oval 6"/>
          <p:cNvSpPr>
            <a:spLocks noChangeAspect="1" noChangeArrowheads="1"/>
          </p:cNvSpPr>
          <p:nvPr/>
        </p:nvSpPr>
        <p:spPr bwMode="auto">
          <a:xfrm>
            <a:off x="6248400" y="37623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Back-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ground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job #2</a:t>
            </a:r>
          </a:p>
        </p:txBody>
      </p:sp>
      <p:sp>
        <p:nvSpPr>
          <p:cNvPr id="33" name="Oval 7"/>
          <p:cNvSpPr>
            <a:spLocks noChangeAspect="1" noChangeArrowheads="1"/>
          </p:cNvSpPr>
          <p:nvPr/>
        </p:nvSpPr>
        <p:spPr bwMode="auto">
          <a:xfrm>
            <a:off x="4098925" y="24384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Shell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/>
        </p:nvSpPr>
        <p:spPr bwMode="auto">
          <a:xfrm>
            <a:off x="1339850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Child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/>
        </p:nvSpPr>
        <p:spPr bwMode="auto">
          <a:xfrm>
            <a:off x="2465388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Child</a:t>
            </a:r>
          </a:p>
        </p:txBody>
      </p:sp>
      <p:sp>
        <p:nvSpPr>
          <p:cNvPr id="36" name="Line 10"/>
          <p:cNvSpPr>
            <a:spLocks noChangeAspect="1" noChangeShapeType="1"/>
          </p:cNvSpPr>
          <p:nvPr/>
        </p:nvSpPr>
        <p:spPr bwMode="auto">
          <a:xfrm flipH="1">
            <a:off x="1906588" y="45847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11"/>
          <p:cNvSpPr>
            <a:spLocks noChangeAspect="1" noChangeShapeType="1"/>
          </p:cNvSpPr>
          <p:nvPr/>
        </p:nvSpPr>
        <p:spPr bwMode="auto">
          <a:xfrm>
            <a:off x="2686050" y="45815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12"/>
          <p:cNvSpPr>
            <a:spLocks noChangeAspect="1" noChangeShapeType="1"/>
          </p:cNvSpPr>
          <p:nvPr/>
        </p:nvSpPr>
        <p:spPr bwMode="auto">
          <a:xfrm>
            <a:off x="4594225" y="32004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3"/>
          <p:cNvSpPr>
            <a:spLocks noChangeAspect="1" noChangeShapeType="1"/>
          </p:cNvSpPr>
          <p:nvPr/>
        </p:nvSpPr>
        <p:spPr bwMode="auto">
          <a:xfrm flipH="1">
            <a:off x="2768600" y="31083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Line 14"/>
          <p:cNvSpPr>
            <a:spLocks noChangeAspect="1" noChangeShapeType="1"/>
          </p:cNvSpPr>
          <p:nvPr/>
        </p:nvSpPr>
        <p:spPr bwMode="auto">
          <a:xfrm>
            <a:off x="4968875" y="30686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spect="1" noChangeArrowheads="1"/>
          </p:cNvSpPr>
          <p:nvPr/>
        </p:nvSpPr>
        <p:spPr bwMode="auto">
          <a:xfrm>
            <a:off x="3297238" y="2603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 dirty="0" err="1">
                <a:solidFill>
                  <a:srgbClr val="002060"/>
                </a:solidFill>
                <a:latin typeface="Courier New" pitchFamily="49" charset="0"/>
              </a:rPr>
              <a:t>pid</a:t>
            </a:r>
            <a:r>
              <a:rPr lang="en-US" sz="1200" b="1" dirty="0">
                <a:solidFill>
                  <a:srgbClr val="002060"/>
                </a:solidFill>
                <a:latin typeface="Courier New" pitchFamily="49" charset="0"/>
              </a:rPr>
              <a:t>=10</a:t>
            </a:r>
          </a:p>
          <a:p>
            <a:pPr algn="r">
              <a:lnSpc>
                <a:spcPct val="100000"/>
              </a:lnSpc>
            </a:pPr>
            <a:r>
              <a:rPr lang="en-US" sz="1200" b="1" dirty="0" err="1">
                <a:solidFill>
                  <a:srgbClr val="002060"/>
                </a:solidFill>
                <a:latin typeface="Courier New" pitchFamily="49" charset="0"/>
              </a:rPr>
              <a:t>pgid</a:t>
            </a:r>
            <a:r>
              <a:rPr lang="en-US" sz="1200" b="1" dirty="0">
                <a:solidFill>
                  <a:srgbClr val="002060"/>
                </a:solidFill>
                <a:latin typeface="Courier New" pitchFamily="49" charset="0"/>
              </a:rPr>
              <a:t>=10</a:t>
            </a:r>
          </a:p>
        </p:txBody>
      </p:sp>
      <p:sp>
        <p:nvSpPr>
          <p:cNvPr id="42" name="Text Box 17"/>
          <p:cNvSpPr txBox="1">
            <a:spLocks noChangeAspect="1" noChangeArrowheads="1"/>
          </p:cNvSpPr>
          <p:nvPr/>
        </p:nvSpPr>
        <p:spPr bwMode="auto">
          <a:xfrm>
            <a:off x="1084498" y="61970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43" name="Text Box 19"/>
          <p:cNvSpPr txBox="1">
            <a:spLocks noChangeAspect="1" noChangeArrowheads="1"/>
          </p:cNvSpPr>
          <p:nvPr/>
        </p:nvSpPr>
        <p:spPr bwMode="auto">
          <a:xfrm>
            <a:off x="3810000" y="4749022"/>
            <a:ext cx="1629100" cy="5355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b="1" i="1" dirty="0" smtClean="0">
                <a:solidFill>
                  <a:schemeClr val="tx1"/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b="1" i="1" dirty="0" smtClean="0">
                <a:solidFill>
                  <a:schemeClr val="tx1"/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44" name="Text Box 20"/>
          <p:cNvSpPr txBox="1">
            <a:spLocks noChangeAspect="1" noChangeArrowheads="1"/>
          </p:cNvSpPr>
          <p:nvPr/>
        </p:nvSpPr>
        <p:spPr bwMode="auto">
          <a:xfrm>
            <a:off x="6096000" y="47492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/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/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45" name="Text Box 22"/>
          <p:cNvSpPr txBox="1">
            <a:spLocks noChangeAspect="1" noChangeArrowheads="1"/>
          </p:cNvSpPr>
          <p:nvPr/>
        </p:nvSpPr>
        <p:spPr bwMode="auto">
          <a:xfrm>
            <a:off x="1098550" y="38989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pgid=20</a:t>
            </a:r>
          </a:p>
        </p:txBody>
      </p:sp>
      <p:sp>
        <p:nvSpPr>
          <p:cNvPr id="46" name="Text Box 23"/>
          <p:cNvSpPr txBox="1">
            <a:spLocks noChangeAspect="1" noChangeArrowheads="1"/>
          </p:cNvSpPr>
          <p:nvPr/>
        </p:nvSpPr>
        <p:spPr bwMode="auto">
          <a:xfrm>
            <a:off x="5038725" y="39497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pgid=32</a:t>
            </a:r>
          </a:p>
        </p:txBody>
      </p:sp>
      <p:sp>
        <p:nvSpPr>
          <p:cNvPr id="47" name="Text Box 24"/>
          <p:cNvSpPr txBox="1">
            <a:spLocks noChangeAspect="1" noChangeArrowheads="1"/>
          </p:cNvSpPr>
          <p:nvPr/>
        </p:nvSpPr>
        <p:spPr bwMode="auto">
          <a:xfrm>
            <a:off x="7224929" y="39766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pgid=40</a:t>
            </a:r>
          </a:p>
        </p:txBody>
      </p:sp>
      <p:sp>
        <p:nvSpPr>
          <p:cNvPr id="48" name="Text Box 25"/>
          <p:cNvSpPr txBox="1">
            <a:spLocks noChangeAspect="1" noChangeArrowheads="1"/>
          </p:cNvSpPr>
          <p:nvPr/>
        </p:nvSpPr>
        <p:spPr bwMode="auto">
          <a:xfrm>
            <a:off x="1398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pgid=20</a:t>
            </a:r>
          </a:p>
        </p:txBody>
      </p:sp>
      <p:sp>
        <p:nvSpPr>
          <p:cNvPr id="49" name="Text Box 26"/>
          <p:cNvSpPr txBox="1">
            <a:spLocks noChangeAspect="1" noChangeArrowheads="1"/>
          </p:cNvSpPr>
          <p:nvPr/>
        </p:nvSpPr>
        <p:spPr bwMode="auto">
          <a:xfrm>
            <a:off x="2541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002060"/>
                </a:solidFill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Example of </a:t>
            </a:r>
            <a:r>
              <a:rPr lang="en-US" sz="3800" b="1">
                <a:solidFill>
                  <a:srgbClr val="660033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ctrl-c</a:t>
            </a: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 and </a:t>
            </a:r>
            <a:r>
              <a:rPr lang="en-US" sz="3800" b="1">
                <a:solidFill>
                  <a:srgbClr val="660033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ctrl-z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6276975" cy="4475163"/>
          </a:xfrm>
          <a:prstGeom prst="rect">
            <a:avLst/>
          </a:prstGeom>
          <a:solidFill>
            <a:srgbClr val="D9D9D9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./forks 17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Child: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=24868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pgrp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=24867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Parent: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=24867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pgrp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=24867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&lt;typed ctrl-z&gt;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Suspended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ps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a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PID TTY      STAT   TIME COMMAND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24788 pts/2    S      0:00 -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usr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/local/bin/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tcsh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-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24867 pts/2    T      0:01 ./forks 17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24868 pts/2    T      0:01 ./forks 17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24869 pts/2    R      0:00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ps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a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bass&gt;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fg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./forks 17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&lt;typed ctrl-c&gt;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linux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ps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a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PID TTY      STAT   TIME COMMAND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24788 pts/2    S      0:00 -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usr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/local/bin/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tcsh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-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24870 pts/2    R      0:00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ps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a 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858000" y="1524000"/>
            <a:ext cx="2590800" cy="1338828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 (process state) </a:t>
            </a:r>
            <a:endParaRPr lang="en-US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Legend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S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sleeping</a:t>
            </a:r>
          </a:p>
          <a:p>
            <a:pPr algn="l"/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T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stopped</a:t>
            </a:r>
          </a:p>
          <a:p>
            <a:pPr algn="l"/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running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and Unblocking Signals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blocking mechanism	</a:t>
            </a:r>
          </a:p>
          <a:p>
            <a:pPr lvl="1"/>
            <a:r>
              <a:rPr lang="en-US" dirty="0" smtClean="0"/>
              <a:t>Kernel blocks any pending signals of type currently being handled. </a:t>
            </a:r>
          </a:p>
          <a:p>
            <a:pPr lvl="1"/>
            <a:r>
              <a:rPr lang="en-US" dirty="0" smtClean="0"/>
              <a:t>E.g., A SIGINT handler can’t be interrupted by another SIGINT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Explicit blocking and unblocking mechanism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sigprocmask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function</a:t>
            </a:r>
          </a:p>
          <a:p>
            <a:pPr lvl="1"/>
            <a:endParaRPr lang="en-US" dirty="0"/>
          </a:p>
          <a:p>
            <a:r>
              <a:rPr lang="en-US" dirty="0" smtClean="0"/>
              <a:t>Supporting functions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sigemptyset</a:t>
            </a:r>
            <a:r>
              <a:rPr lang="en-US" dirty="0" smtClean="0"/>
              <a:t> – Create empty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sigfillset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– Add every signal number to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sigaddset</a:t>
            </a:r>
            <a:r>
              <a:rPr lang="en-US" dirty="0" smtClean="0"/>
              <a:t> – Add signal number to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sigdelset</a:t>
            </a:r>
            <a:r>
              <a:rPr lang="en-US" dirty="0" smtClean="0"/>
              <a:t> – Delete signal number from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1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6119982" cy="762000"/>
          </a:xfrm>
        </p:spPr>
        <p:txBody>
          <a:bodyPr/>
          <a:lstStyle/>
          <a:p>
            <a:r>
              <a:rPr lang="en-US" dirty="0" smtClean="0"/>
              <a:t>Temporarily Blocking Signals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1534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sigset_t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prev_mask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Sigemptyset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(&amp;mask);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Sigaddset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(&amp;mask, SIGINT);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Block SIGINT and save previous blocked set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(SIG_BLOCK, &amp;mask, &amp;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prev_mask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 C</a:t>
            </a:r>
            <a:r>
              <a:rPr lang="en-US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ode </a:t>
            </a:r>
            <a:r>
              <a:rPr lang="en-US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region that will not be interrupted by SIGINT */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Restore previous blocked set, unblocking SIGINT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(SIG_SETMASK, &amp;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prev_mask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513666" y="3476435"/>
            <a:ext cx="838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="" xmlns:p14="http://schemas.microsoft.com/office/powerpoint/2010/main" val="24569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Signal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2075"/>
            <a:ext cx="7896225" cy="4972050"/>
          </a:xfrm>
        </p:spPr>
        <p:txBody>
          <a:bodyPr/>
          <a:lstStyle/>
          <a:p>
            <a:r>
              <a:rPr lang="en-US" dirty="0" smtClean="0"/>
              <a:t>Handlers are tricky because they are concurrent with main program and share the same global data structures.</a:t>
            </a:r>
          </a:p>
          <a:p>
            <a:pPr lvl="1"/>
            <a:r>
              <a:rPr lang="en-US" dirty="0" smtClean="0"/>
              <a:t>Shared data structures can become corrupted.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We’ll explore concurrency issues later in the term.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For now here are some guidelines to help you avoid trouble.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10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Guidelines for Writing Safe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8442325" cy="52673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G0: Keep your handlers as simple as possible</a:t>
            </a:r>
          </a:p>
          <a:p>
            <a:pPr lvl="1"/>
            <a:r>
              <a:rPr lang="en-US" dirty="0" smtClean="0"/>
              <a:t>e.g., Set a global flag and return</a:t>
            </a:r>
          </a:p>
          <a:p>
            <a:r>
              <a:rPr lang="en-US" dirty="0" smtClean="0"/>
              <a:t>G1: Call only </a:t>
            </a:r>
            <a:r>
              <a:rPr lang="en-US" dirty="0" err="1" smtClean="0"/>
              <a:t>async</a:t>
            </a:r>
            <a:r>
              <a:rPr lang="en-US" dirty="0" smtClean="0"/>
              <a:t>-signal-safe functions in your handlers</a:t>
            </a:r>
            <a:endParaRPr lang="en-US" dirty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/>
              <a:t>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/>
              <a:t> are not safe!</a:t>
            </a:r>
          </a:p>
          <a:p>
            <a:r>
              <a:rPr lang="en-US" dirty="0" smtClean="0"/>
              <a:t>G2: Save and restore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on entry and exit</a:t>
            </a:r>
          </a:p>
          <a:p>
            <a:pPr lvl="1"/>
            <a:r>
              <a:rPr lang="en-US" dirty="0" smtClean="0"/>
              <a:t>So that other handlers don’t overwrite your value of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	</a:t>
            </a:r>
          </a:p>
          <a:p>
            <a:r>
              <a:rPr lang="en-US" dirty="0" smtClean="0"/>
              <a:t>G3: Protect accesses to shared data structures by temporarily blocking all signals. </a:t>
            </a:r>
          </a:p>
          <a:p>
            <a:pPr lvl="1"/>
            <a:r>
              <a:rPr lang="en-US" dirty="0" smtClean="0"/>
              <a:t>To prevent possible corruption</a:t>
            </a:r>
          </a:p>
          <a:p>
            <a:r>
              <a:rPr lang="en-US" dirty="0" smtClean="0"/>
              <a:t>G4: Declare global variables as </a:t>
            </a:r>
            <a:r>
              <a:rPr lang="en-US" dirty="0" smtClean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To prevent compiler from storing them in a register</a:t>
            </a:r>
          </a:p>
          <a:p>
            <a:r>
              <a:rPr lang="en-US" dirty="0" smtClean="0">
                <a:latin typeface="+mn-lt"/>
                <a:cs typeface="Courier New"/>
              </a:rPr>
              <a:t>G5: Declare global flags as </a:t>
            </a:r>
            <a:r>
              <a:rPr lang="en-US" dirty="0" smtClean="0">
                <a:latin typeface="Courier New"/>
                <a:cs typeface="Courier New"/>
              </a:rPr>
              <a:t>volatile </a:t>
            </a:r>
            <a:r>
              <a:rPr lang="en-US" dirty="0" err="1" smtClean="0">
                <a:latin typeface="Courier New"/>
                <a:cs typeface="Courier New"/>
              </a:rPr>
              <a:t>sig_atomic_t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i="1" dirty="0" smtClean="0">
                <a:latin typeface="+mn-lt"/>
                <a:cs typeface="Courier New"/>
              </a:rPr>
              <a:t>flag</a:t>
            </a:r>
            <a:r>
              <a:rPr lang="en-US" dirty="0" smtClean="0">
                <a:latin typeface="+mn-lt"/>
                <a:cs typeface="Courier New"/>
              </a:rPr>
              <a:t>: variable that is only read or written (e.g. flag = 1, not flag++)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F</a:t>
            </a:r>
            <a:r>
              <a:rPr lang="en-US" dirty="0" smtClean="0">
                <a:latin typeface="+mn-lt"/>
                <a:cs typeface="Courier New"/>
              </a:rPr>
              <a:t>lag declared this way does not need to be protected  like other </a:t>
            </a:r>
            <a:r>
              <a:rPr lang="en-US" dirty="0" err="1" smtClean="0">
                <a:latin typeface="+mn-lt"/>
                <a:cs typeface="Courier New"/>
              </a:rPr>
              <a:t>globals</a:t>
            </a:r>
            <a:endParaRPr lang="en-US" dirty="0" smtClean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51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-Signal-Safety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374332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Function is </a:t>
            </a:r>
            <a:r>
              <a:rPr lang="en-US" i="1" dirty="0" err="1" smtClean="0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 smtClean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 smtClean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 smtClean="0">
                <a:latin typeface="Calibri"/>
                <a:cs typeface="Calibri"/>
              </a:rPr>
              <a:t>Posix</a:t>
            </a:r>
            <a:r>
              <a:rPr lang="en-US" dirty="0" smtClean="0">
                <a:latin typeface="Calibri"/>
                <a:cs typeface="Calibri"/>
              </a:rPr>
              <a:t> guarantees 117 functions to be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Source: “</a:t>
            </a:r>
            <a:r>
              <a:rPr lang="en-US" dirty="0" smtClean="0">
                <a:latin typeface="Courier New"/>
                <a:cs typeface="Courier New"/>
              </a:rPr>
              <a:t>man 7 signal</a:t>
            </a:r>
            <a:r>
              <a:rPr lang="en-US" dirty="0" smtClean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_exit, write, wait,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that are 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 smtClean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+mn-lt"/>
                <a:cs typeface="Courier New"/>
              </a:rPr>
              <a:t>, 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>
                <a:latin typeface="+mn-lt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Unfortunate fact: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>
                <a:latin typeface="Calibri"/>
                <a:cs typeface="Calibri"/>
              </a:rPr>
              <a:t> is the only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output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Safely Generating 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8345006" cy="2057400"/>
          </a:xfrm>
        </p:spPr>
        <p:txBody>
          <a:bodyPr/>
          <a:lstStyle/>
          <a:p>
            <a:r>
              <a:rPr lang="en-US" dirty="0" smtClean="0"/>
              <a:t>Use the reentrant SIO (Safe I/O library) from </a:t>
            </a:r>
            <a:r>
              <a:rPr lang="en-US" dirty="0" err="1" smtClean="0">
                <a:latin typeface="Courier New"/>
                <a:cs typeface="Courier New"/>
              </a:rPr>
              <a:t>csapp.c</a:t>
            </a:r>
            <a:r>
              <a:rPr lang="en-US" dirty="0" smtClean="0"/>
              <a:t> in your handlers.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ssize_t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sio_puts</a:t>
            </a:r>
            <a:r>
              <a:rPr lang="en-US" dirty="0" smtClean="0">
                <a:latin typeface="Courier New"/>
                <a:cs typeface="Courier New"/>
              </a:rPr>
              <a:t>(char s[]) /* Put string */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ssize_t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sio_putl</a:t>
            </a:r>
            <a:r>
              <a:rPr lang="en-US" dirty="0" smtClean="0">
                <a:latin typeface="Courier New"/>
                <a:cs typeface="Courier New"/>
              </a:rPr>
              <a:t>(long v)   /* Put long */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sio_error</a:t>
            </a:r>
            <a:r>
              <a:rPr lang="en-US" dirty="0" smtClean="0">
                <a:latin typeface="Courier New"/>
                <a:cs typeface="Courier New"/>
              </a:rPr>
              <a:t>(char s[])   /* Put </a:t>
            </a:r>
            <a:r>
              <a:rPr lang="en-US" dirty="0" err="1" smtClean="0">
                <a:latin typeface="Courier New"/>
                <a:cs typeface="Courier New"/>
              </a:rPr>
              <a:t>msg</a:t>
            </a:r>
            <a:r>
              <a:rPr lang="en-US" dirty="0" smtClean="0">
                <a:latin typeface="Courier New"/>
                <a:cs typeface="Courier New"/>
              </a:rPr>
              <a:t> &amp; exit */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5119" y="3581400"/>
            <a:ext cx="8466761" cy="28194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l"/>
            <a:r>
              <a:rPr lang="en-US" sz="18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sigint_handler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sig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Safe SIGINT handler */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Sio_puts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"So you think you can stop the bomb with ctrl-c, do you?\n"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nl-NL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sleep</a:t>
            </a:r>
            <a:r>
              <a:rPr lang="nl-NL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algn="l"/>
            <a:r>
              <a:rPr lang="de-DE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Sio_puts</a:t>
            </a:r>
            <a:r>
              <a:rPr lang="de-DE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8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de-DE" sz="18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Well</a:t>
            </a:r>
            <a:r>
              <a:rPr lang="de-DE" sz="18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..."</a:t>
            </a:r>
            <a:r>
              <a:rPr lang="de-DE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nl-NL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sleep</a:t>
            </a:r>
            <a:r>
              <a:rPr lang="nl-NL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algn="l"/>
            <a:r>
              <a:rPr lang="nl-NL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Sio_puts</a:t>
            </a:r>
            <a:r>
              <a:rPr lang="nl-NL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nl-NL" sz="18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"OK. :-)\n"</a:t>
            </a:r>
            <a:r>
              <a:rPr lang="nl-NL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nl-NL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_exit(0);</a:t>
            </a:r>
          </a:p>
          <a:p>
            <a:pPr algn="l"/>
            <a:r>
              <a:rPr lang="nl-NL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6000" y="6031468"/>
            <a:ext cx="125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sigintsafe.c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9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200" y="1113504"/>
            <a:ext cx="2971800" cy="3763296"/>
          </a:xfrm>
        </p:spPr>
        <p:txBody>
          <a:bodyPr/>
          <a:lstStyle/>
          <a:p>
            <a:pPr marL="230188" indent="-230188"/>
            <a:r>
              <a:rPr lang="en-US" sz="2200" dirty="0" smtClean="0"/>
              <a:t>Pending </a:t>
            </a:r>
            <a:r>
              <a:rPr lang="en-US" sz="2200" dirty="0"/>
              <a:t>signals are not queued</a:t>
            </a:r>
          </a:p>
          <a:p>
            <a:pPr marL="401638" lvl="1" indent="-171450"/>
            <a:r>
              <a:rPr lang="en-US" sz="1800" dirty="0" smtClean="0"/>
              <a:t>For </a:t>
            </a:r>
            <a:r>
              <a:rPr lang="en-US" sz="1800" dirty="0"/>
              <a:t>each signal type, </a:t>
            </a:r>
            <a:r>
              <a:rPr lang="en-US" sz="1800" dirty="0" smtClean="0"/>
              <a:t>one bit indicates </a:t>
            </a:r>
            <a:r>
              <a:rPr lang="en-US" sz="1800" dirty="0"/>
              <a:t>whether or not signal is </a:t>
            </a:r>
            <a:r>
              <a:rPr lang="en-US" sz="1800" dirty="0" smtClean="0"/>
              <a:t>pending…</a:t>
            </a:r>
          </a:p>
          <a:p>
            <a:pPr marL="401638" lvl="1" indent="-171450"/>
            <a:r>
              <a:rPr lang="en-US" sz="1800" dirty="0" smtClean="0"/>
              <a:t>…thus at most one pending signal of any particular type. </a:t>
            </a:r>
            <a:endParaRPr lang="en-US" sz="1800" dirty="0"/>
          </a:p>
          <a:p>
            <a:pPr marL="1588" indent="-171450"/>
            <a:r>
              <a:rPr lang="en-US" sz="2200" dirty="0" smtClean="0"/>
              <a:t> You can’t use signals to count events, such as children terminating.</a:t>
            </a:r>
            <a:endParaRPr lang="en-US" sz="2200" dirty="0"/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63500" y="522513"/>
            <a:ext cx="5867400" cy="62592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l"/>
            <a:r>
              <a:rPr lang="en-US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ccount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algn="l"/>
            <a:r>
              <a:rPr lang="en-US" sz="14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child_handler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sig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olderrno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fi-FI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4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wait(</a:t>
            </a:r>
            <a:r>
              <a:rPr lang="en-US" sz="14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 &lt; 0)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Sio_error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"wait error"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ccount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Sio_puts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"Handler reaped child 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Sio_putl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4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Sio_puts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 \n"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nl-NL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sleep(1);</a:t>
            </a:r>
          </a:p>
          <a:p>
            <a:pPr algn="l"/>
            <a:r>
              <a:rPr lang="nl-NL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nl-NL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olderrno</a:t>
            </a:r>
            <a:r>
              <a:rPr lang="nl-NL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nl-NL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endParaRPr lang="nl-NL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fork14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4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[N</a:t>
            </a:r>
            <a:r>
              <a:rPr lang="fi-FI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algn="l"/>
            <a:r>
              <a:rPr lang="fr-FR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4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ccount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Signal(SIGCHLD,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child_handler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da-DK" sz="14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a-DK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(i = 0; i &lt; N; i++)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Fork()) == 0) {</a:t>
            </a:r>
          </a:p>
          <a:p>
            <a:pPr algn="l"/>
            <a:r>
              <a:rPr lang="nl-NL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Sleep(1);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exit(0);  </a:t>
            </a:r>
            <a:r>
              <a:rPr lang="en-US" sz="14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 exits */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ccount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&gt; 0) </a:t>
            </a:r>
            <a:r>
              <a:rPr lang="en-US" sz="14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Parent spins */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8622" y="6412468"/>
            <a:ext cx="8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forks.c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257800"/>
            <a:ext cx="3581400" cy="757130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err="1">
                <a:solidFill>
                  <a:srgbClr val="3913A8"/>
                </a:solidFill>
                <a:latin typeface="Courier New" pitchFamily="49" charset="0"/>
                <a:cs typeface="Courier New" pitchFamily="49" charset="0"/>
              </a:rPr>
              <a:t>whaleshark</a:t>
            </a:r>
            <a:r>
              <a:rPr lang="en-US" sz="1600" b="1" dirty="0">
                <a:solidFill>
                  <a:srgbClr val="3913A8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./forks 14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Handler reaped child 23240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Handler reaped child 23241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417512"/>
            <a:ext cx="4648200" cy="573088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Correct Signal Handling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79413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Commands typically run in foreground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Shell waits until command finishes, then reaps it</a:t>
            </a:r>
          </a:p>
          <a:p>
            <a:pPr marL="385763" indent="-379413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Can place commands in the background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Running a web server</a:t>
            </a:r>
          </a:p>
          <a:p>
            <a:pPr marL="1138238" lvl="2" indent="-2413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err="1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httpd</a:t>
            </a:r>
            <a:r>
              <a:rPr lang="en-US" dirty="0" smtClean="0">
                <a:latin typeface="Courier New" pitchFamily="49" charset="0"/>
                <a:ea typeface="AR PL ShanHeiSun Uni" charset="0"/>
                <a:cs typeface="Courier New" pitchFamily="49" charset="0"/>
              </a:rPr>
              <a:t> &amp;</a:t>
            </a:r>
            <a:endParaRPr lang="en-US" dirty="0" smtClean="0">
              <a:ea typeface="AR PL ShanHeiSun Uni" charset="0"/>
              <a:cs typeface="AR PL ShanHeiSun Uni" charset="0"/>
            </a:endParaRPr>
          </a:p>
          <a:p>
            <a:pPr marL="1138238" lvl="2" indent="-2413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Shell creates new process, but continues</a:t>
            </a:r>
          </a:p>
          <a:p>
            <a:pPr marL="1138238" lvl="2" indent="-2413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Can execute subsequent command without prior process returning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7400" cy="573088"/>
          </a:xfrm>
        </p:spPr>
        <p:txBody>
          <a:bodyPr/>
          <a:lstStyle/>
          <a:p>
            <a:r>
              <a:rPr lang="en-US" dirty="0" smtClean="0"/>
              <a:t>Correct Signal Handling</a:t>
            </a:r>
            <a:endParaRPr lang="en-US" dirty="0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96" y="1295400"/>
            <a:ext cx="8382000" cy="1219200"/>
          </a:xfrm>
        </p:spPr>
        <p:txBody>
          <a:bodyPr/>
          <a:lstStyle/>
          <a:p>
            <a:r>
              <a:rPr lang="en-US" dirty="0"/>
              <a:t>Must </a:t>
            </a:r>
            <a:r>
              <a:rPr lang="en-US" dirty="0" smtClean="0"/>
              <a:t>wait for all </a:t>
            </a:r>
            <a:r>
              <a:rPr lang="en-US" dirty="0"/>
              <a:t>terminated </a:t>
            </a:r>
            <a:r>
              <a:rPr lang="en-US" dirty="0" smtClean="0"/>
              <a:t>child processes</a:t>
            </a:r>
            <a:endParaRPr lang="en-US" dirty="0"/>
          </a:p>
          <a:p>
            <a:pPr lvl="1"/>
            <a:r>
              <a:rPr lang="en-US" dirty="0" smtClean="0"/>
              <a:t>Put  </a:t>
            </a:r>
            <a:r>
              <a:rPr lang="en-US" dirty="0" smtClean="0">
                <a:latin typeface="Courier New" pitchFamily="49" charset="0"/>
              </a:rPr>
              <a:t>wait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+mn-lt"/>
              </a:rPr>
              <a:t>in a loop to reap all terminated children</a:t>
            </a:r>
            <a:endParaRPr lang="en-US" dirty="0">
              <a:latin typeface="+mn-lt"/>
            </a:endParaRP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457200" y="2260600"/>
            <a:ext cx="8263467" cy="31242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 fontScale="92500" lnSpcReduction="10000"/>
          </a:bodyPr>
          <a:lstStyle/>
          <a:p>
            <a:pPr algn="l"/>
            <a:r>
              <a:rPr lang="en-US" sz="18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child_handler2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sig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olderrno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fi-FI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8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8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wait(</a:t>
            </a:r>
            <a:r>
              <a:rPr lang="en-US" sz="18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 &gt; 0) {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ccount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Sio_puts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"Handler reaped child 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Sio_putl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8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Sio_puts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 \n"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!= ECHILD)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Sio_error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"wait error"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olderrno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4800600"/>
            <a:ext cx="4495800" cy="1648849"/>
          </a:xfrm>
          <a:prstGeom prst="rect">
            <a:avLst/>
          </a:prstGeom>
          <a:solidFill>
            <a:srgbClr val="E0E0E0"/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b="1" dirty="0" err="1">
                <a:solidFill>
                  <a:srgbClr val="3913A8"/>
                </a:solidFill>
                <a:latin typeface="Courier New" pitchFamily="49" charset="0"/>
                <a:cs typeface="Courier New" pitchFamily="49" charset="0"/>
              </a:rPr>
              <a:t>whaleshark</a:t>
            </a:r>
            <a:r>
              <a:rPr lang="en-US" sz="1600" b="1" dirty="0">
                <a:solidFill>
                  <a:srgbClr val="3913A8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./forks 15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Handler reaped child 23246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Handler reaped child 23247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Handler reaped child 23248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Handler reaped child 23249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Handler reaped child 23250</a:t>
            </a:r>
          </a:p>
          <a:p>
            <a:pPr algn="l"/>
            <a:r>
              <a:rPr lang="en-US" sz="1600" b="1" dirty="0" err="1">
                <a:solidFill>
                  <a:srgbClr val="3913A8"/>
                </a:solidFill>
                <a:latin typeface="Courier New" pitchFamily="49" charset="0"/>
                <a:cs typeface="Courier New" pitchFamily="49" charset="0"/>
              </a:rPr>
              <a:t>whaleshark</a:t>
            </a:r>
            <a:r>
              <a:rPr lang="en-US" sz="1600" b="1" dirty="0">
                <a:solidFill>
                  <a:srgbClr val="3913A8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5800" cy="573088"/>
          </a:xfrm>
        </p:spPr>
        <p:txBody>
          <a:bodyPr/>
          <a:lstStyle/>
          <a:p>
            <a:r>
              <a:rPr lang="en-US" dirty="0" smtClean="0"/>
              <a:t>Portable Signal Handling</a:t>
            </a:r>
            <a:endParaRPr lang="en-US" dirty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2133600"/>
          </a:xfrm>
        </p:spPr>
        <p:txBody>
          <a:bodyPr/>
          <a:lstStyle/>
          <a:p>
            <a:r>
              <a:rPr lang="en-US" dirty="0" smtClean="0"/>
              <a:t>Ugh! Different versions of Unix can have different signal handling semantics</a:t>
            </a:r>
          </a:p>
          <a:p>
            <a:pPr lvl="1"/>
            <a:r>
              <a:rPr lang="en-US" dirty="0" smtClean="0"/>
              <a:t>Some older systems restore action to default after catching signal</a:t>
            </a:r>
          </a:p>
          <a:p>
            <a:pPr lvl="1"/>
            <a:r>
              <a:rPr lang="en-US" dirty="0" smtClean="0"/>
              <a:t>Some interrupted system calls can return with </a:t>
            </a:r>
            <a:r>
              <a:rPr lang="en-US" dirty="0" err="1" smtClean="0"/>
              <a:t>errno</a:t>
            </a:r>
            <a:r>
              <a:rPr lang="en-US" dirty="0" smtClean="0"/>
              <a:t> == EINTR</a:t>
            </a:r>
          </a:p>
          <a:p>
            <a:pPr lvl="1"/>
            <a:r>
              <a:rPr lang="en-US" dirty="0" smtClean="0"/>
              <a:t>Some systems don’t block signals of the type being handled </a:t>
            </a:r>
          </a:p>
          <a:p>
            <a:r>
              <a:rPr lang="en-US" dirty="0" smtClean="0"/>
              <a:t>Solution: </a:t>
            </a:r>
            <a:r>
              <a:rPr lang="en-US" dirty="0" err="1" smtClean="0">
                <a:latin typeface="Courier New"/>
                <a:cs typeface="Courier New"/>
              </a:rPr>
              <a:t>sigaction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9964" y="3734812"/>
            <a:ext cx="8494633" cy="2591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handler_t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Signal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signum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handler_t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handler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sigaction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old_action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action.sa_handler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handler;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sigemptyset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action.sa_mask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Block sigs of type being handled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action.sa_flags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SA_RESTART;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Restart </a:t>
            </a:r>
            <a:r>
              <a:rPr lang="en-US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syscalls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if possible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sigaction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signum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&amp;action, &amp;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old_action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&lt; 0)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unix_error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"Signal error"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old_action.sa_handler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69719" y="6240502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Flows to Avoid Races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6661" y="2011263"/>
            <a:ext cx="8331127" cy="430887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**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sigset_t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mask_all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prev_all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fi-FI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Sigfillset(&amp;mask_all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Signal(SIGCHLD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handler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initjobs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fi-FI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fi-FI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fi-FI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the </a:t>
            </a:r>
            <a:r>
              <a:rPr lang="fi-FI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job</a:t>
            </a:r>
            <a:r>
              <a:rPr lang="fi-FI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fi-FI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*/</a:t>
            </a:r>
            <a:endParaRPr lang="fi-FI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fi-FI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(1) 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Fork()) == 0) {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Child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Execve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"/bin/date"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(SIG_BLOCK, &amp;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mask_all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prev_all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Parent *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addjob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Add the child to the job list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(SIG_SETMASK, &amp;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prev_all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exit(0);</a:t>
            </a:r>
          </a:p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801588"/>
          </a:xfrm>
        </p:spPr>
        <p:txBody>
          <a:bodyPr/>
          <a:lstStyle/>
          <a:p>
            <a:r>
              <a:rPr lang="en-US" dirty="0" smtClean="0"/>
              <a:t>Simple shell with a subtle synchronization error because it assumes parent runs before child.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274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="" xmlns:p14="http://schemas.microsoft.com/office/powerpoint/2010/main" val="17289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Flows to Avoid Races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8330" y="2133600"/>
            <a:ext cx="8084264" cy="36440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handler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sig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olderrno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sigset_t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mask_all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prev_all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fi-FI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Sigfillset(&amp;mask_all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waitpid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(-1, </a:t>
            </a:r>
            <a:r>
              <a:rPr lang="en-US" sz="16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0)) &gt; 0) {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Reap </a:t>
            </a:r>
            <a:r>
              <a:rPr lang="en-US" sz="1600" b="1" dirty="0" smtClean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child *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(SIG_BLOCK, &amp;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mask_all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prev_all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deletejob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Delete the child from the job list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(SIG_SETMASK, &amp;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prev_all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!= ECHILD)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Sio_error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waitpid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error"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olderrno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 smtClean="0"/>
              <a:t>SIGCHLD handler for a simple shell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57912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="" xmlns:p14="http://schemas.microsoft.com/office/powerpoint/2010/main" val="37743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 smtClean="0"/>
              <a:t>Corrected Shell Program without Race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190" y="1380321"/>
            <a:ext cx="8956299" cy="487633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**</a:t>
            </a:r>
            <a:r>
              <a:rPr lang="en-US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sigset_t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mask_all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mask_one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prev_one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fi-FI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Sigfillset(&amp;mask_all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Sigemptyset(&amp;mask_one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Sigaddset(&amp;mask_one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SIGCHLD);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Signal(SIGCHLD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handler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initjobs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fi-FI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fi-FI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fi-FI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the </a:t>
            </a:r>
            <a:r>
              <a:rPr lang="fi-FI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job</a:t>
            </a:r>
            <a:r>
              <a:rPr lang="fi-FI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fi-FI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*/</a:t>
            </a:r>
            <a:endParaRPr lang="fi-FI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fi-FI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(1) {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(SIG_BLOCK, &amp;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mask_one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prev_one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Block SIGCHLD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Fork()) == 0) {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 process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(SIG_SETMASK, &amp;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prev_one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Unblock SIGCHLD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Execve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"/bin/date"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(SIG_BLOCK, &amp;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mask_all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Parent process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addjob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Add the child to the job list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(SIG_SETMASK, &amp;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prev_one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Unblock SIGCHLD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exit(0);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33253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procmask2.c</a:t>
            </a:r>
          </a:p>
        </p:txBody>
      </p:sp>
    </p:spTree>
    <p:extLst>
      <p:ext uri="{BB962C8B-B14F-4D97-AF65-F5344CB8AC3E}">
        <p14:creationId xmlns="" xmlns:p14="http://schemas.microsoft.com/office/powerpoint/2010/main" val="23057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14600"/>
            <a:ext cx="8267700" cy="30008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5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sig_atomic_t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sigchld_handler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olderrno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fi-FI" sz="1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Waitpid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(-1, </a:t>
            </a:r>
            <a:r>
              <a:rPr lang="fi-FI" sz="15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0)</a:t>
            </a:r>
            <a:r>
              <a:rPr lang="fi-FI" sz="1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fi-FI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Main is </a:t>
            </a:r>
            <a:r>
              <a:rPr lang="fi-FI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waiting</a:t>
            </a:r>
            <a:r>
              <a:rPr lang="fi-FI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fi-FI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nonzero</a:t>
            </a:r>
            <a:r>
              <a:rPr lang="fi-FI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*/</a:t>
            </a:r>
            <a:endParaRPr lang="fi-FI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olderrno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endParaRPr lang="fi-FI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500" b="1" dirty="0" err="1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sigint_handler</a:t>
            </a:r>
            <a:r>
              <a:rPr lang="fi-FI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i-FI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5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endParaRPr lang="fi-FI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ro-RO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8442325" cy="801588"/>
          </a:xfrm>
        </p:spPr>
        <p:txBody>
          <a:bodyPr/>
          <a:lstStyle/>
          <a:p>
            <a:r>
              <a:rPr lang="en-US" dirty="0" smtClean="0"/>
              <a:t>Handlers for program explicitly waiting for SIGCHLD to arrive.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8688" y="5486400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50273" y="1304121"/>
            <a:ext cx="7571303" cy="487633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500" b="1" dirty="0" err="1" smtClean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**</a:t>
            </a:r>
            <a:r>
              <a:rPr lang="en-US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sigset_t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mask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Signal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(SIGCHLD,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sigchld_handler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Signal(SIGINT,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sigint_handler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Sigemptyset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(&amp;mask);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Sigaddset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(&amp;mask, SIGCHLD);</a:t>
            </a:r>
          </a:p>
          <a:p>
            <a:pPr algn="l"/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(1) {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(SIG_BLOCK, &amp;mask, &amp;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Block SIGCHLD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(Fork() == 0) </a:t>
            </a:r>
            <a:r>
              <a:rPr lang="en-US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 */</a:t>
            </a: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exit(0);</a:t>
            </a:r>
          </a:p>
          <a:p>
            <a:pPr algn="l"/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Parent */</a:t>
            </a:r>
            <a:endParaRPr lang="fr-FR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algn="l"/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Sigprocmask</a:t>
            </a:r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(SIG_SETMASK, &amp;</a:t>
            </a:r>
            <a:r>
              <a:rPr lang="fr-FR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5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fr-FR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Unblock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SIGCHLD */</a:t>
            </a:r>
            <a:endParaRPr lang="fr-FR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fr-FR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fr-FR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Wait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for SIGCHLD to </a:t>
            </a:r>
            <a:r>
              <a:rPr lang="fr-FR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be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received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fr-FR" sz="1500" b="1" dirty="0" err="1" smtClean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wasteful</a:t>
            </a:r>
            <a:r>
              <a:rPr lang="fr-FR" sz="1500" b="1" dirty="0" smtClean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!) 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fr-FR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500" b="1" dirty="0" err="1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fr-FR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;</a:t>
            </a:r>
          </a:p>
          <a:p>
            <a:pPr algn="l"/>
            <a:r>
              <a:rPr lang="fr-FR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Do </a:t>
            </a:r>
            <a:r>
              <a:rPr lang="fr-FR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some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work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after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receiving</a:t>
            </a:r>
            <a:r>
              <a:rPr lang="fr-FR" sz="15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SIGCHLD */</a:t>
            </a:r>
            <a:endParaRPr lang="fr-FR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ro-RO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"."</a:t>
            </a:r>
            <a:r>
              <a:rPr lang="ro-RO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ro-RO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ro-RO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exit(0)</a:t>
            </a:r>
            <a:r>
              <a:rPr lang="ro-RO" sz="1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ro-RO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336268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9138" y="1143000"/>
            <a:ext cx="2531462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Similar to a shell waiting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for a foreground job to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terminate. </a:t>
            </a:r>
          </a:p>
        </p:txBody>
      </p:sp>
    </p:spTree>
    <p:extLst>
      <p:ext uri="{BB962C8B-B14F-4D97-AF65-F5344CB8AC3E}">
        <p14:creationId xmlns="" xmlns:p14="http://schemas.microsoft.com/office/powerpoint/2010/main" val="38517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70202"/>
            <a:ext cx="3314700" cy="5416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(!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  </a:t>
            </a:r>
            <a:r>
              <a:rPr lang="en-US" sz="1600" b="1" dirty="0">
                <a:solidFill>
                  <a:srgbClr val="CB2418"/>
                </a:solidFill>
                <a:latin typeface="Courier New"/>
                <a:cs typeface="Courier New"/>
              </a:rPr>
              <a:t>/* Race! */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pause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endParaRPr lang="ro-RO" sz="16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smtClean="0"/>
              <a:t>Program is correct, but very wasteful</a:t>
            </a:r>
          </a:p>
          <a:p>
            <a:r>
              <a:rPr lang="en-US" dirty="0" smtClean="0"/>
              <a:t>Other options: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Solution: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2570202"/>
            <a:ext cx="3810000" cy="5416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Too slow!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nl-NL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sleep</a:t>
            </a:r>
            <a:r>
              <a:rPr lang="nl-NL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</a:t>
            </a:r>
            <a:endParaRPr lang="ro-RO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59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Waiting for Signals with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3055203"/>
            <a:ext cx="5410200" cy="76328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ourier New"/>
                <a:cs typeface="Courier New"/>
              </a:rPr>
              <a:t>pause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pPr algn="l"/>
            <a:r>
              <a:rPr lang="en-US" sz="16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ro-RO" sz="16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sigset_t</a:t>
            </a:r>
            <a:r>
              <a:rPr lang="en-US" dirty="0" smtClean="0">
                <a:latin typeface="Courier New"/>
                <a:cs typeface="Courier New"/>
              </a:rPr>
              <a:t> *mask)</a:t>
            </a:r>
          </a:p>
          <a:p>
            <a:endParaRPr lang="en-US" dirty="0" smtClean="0"/>
          </a:p>
          <a:p>
            <a:r>
              <a:rPr lang="en-US" dirty="0" smtClean="0"/>
              <a:t>Equivalent to atomic (uninterruptable) version of:</a:t>
            </a:r>
          </a:p>
        </p:txBody>
      </p:sp>
    </p:spTree>
    <p:extLst>
      <p:ext uri="{BB962C8B-B14F-4D97-AF65-F5344CB8AC3E}">
        <p14:creationId xmlns="" xmlns:p14="http://schemas.microsoft.com/office/powerpoint/2010/main" val="12360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Waiting for Signals with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149489"/>
            <a:ext cx="8534400" cy="508408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500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b="1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b="1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b="1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b="1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5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b="1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/>
                <a:cs typeface="Courier New"/>
              </a:rPr>
              <a:t>mask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b="1" dirty="0" err="1">
                <a:solidFill>
                  <a:srgbClr val="C1651C"/>
                </a:solidFill>
                <a:latin typeface="Courier New"/>
                <a:cs typeface="Courier New"/>
              </a:rPr>
              <a:t>prev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algn="l"/>
            <a:r>
              <a:rPr lang="en-US" sz="15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Signal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(SIGCHLD,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sigchld_handler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   Signal(SIGINT,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sigint_handler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Sigemptyset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(&amp;mask);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Sigaddset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(&amp;mask, SIGCHLD);</a:t>
            </a:r>
          </a:p>
          <a:p>
            <a:pPr algn="l"/>
            <a:endParaRPr lang="en-US" sz="15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b="1" dirty="0">
                <a:solidFill>
                  <a:srgbClr val="CB2418"/>
                </a:solidFill>
                <a:latin typeface="Courier New"/>
                <a:cs typeface="Courier New"/>
              </a:rPr>
              <a:t>/* Block SIGCHLD */</a:t>
            </a:r>
            <a:endParaRPr lang="en-US" sz="15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b="1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(Fork() == 0) </a:t>
            </a:r>
            <a:r>
              <a:rPr lang="en-US" sz="1500" b="1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           exit(0)</a:t>
            </a:r>
            <a:r>
              <a:rPr lang="en-US" sz="1500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en-US" sz="15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en-US" sz="15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algn="l"/>
            <a:r>
              <a:rPr lang="en-US" sz="15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en-US" sz="1500" b="1" dirty="0">
                <a:solidFill>
                  <a:srgbClr val="CB2418"/>
                </a:solidFill>
                <a:latin typeface="Courier New"/>
                <a:cs typeface="Courier New"/>
              </a:rPr>
              <a:t>/* Wait for SIGCHLD to be received */</a:t>
            </a:r>
            <a:endParaRPr lang="en-US" sz="15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fi-FI" sz="1500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500" b="1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pPr algn="l"/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b="1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5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algn="l"/>
            <a:r>
              <a:rPr lang="de-DE" sz="1500" b="1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e-DE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S</a:t>
            </a:r>
            <a:r>
              <a:rPr lang="de-DE" sz="15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igsuspend</a:t>
            </a:r>
            <a:r>
              <a:rPr lang="de-DE" sz="1500" b="1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e-DE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de-DE" sz="1500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de-DE" sz="15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de-DE" sz="15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de-DE" sz="15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de-DE" sz="15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de-DE" sz="1500" b="1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e-DE" sz="1500" b="1" dirty="0" err="1">
                <a:solidFill>
                  <a:srgbClr val="CB2418"/>
                </a:solidFill>
                <a:latin typeface="Courier New"/>
                <a:cs typeface="Courier New"/>
              </a:rPr>
              <a:t>Optionally</a:t>
            </a:r>
            <a:r>
              <a:rPr lang="de-DE" sz="1500" b="1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b="1" dirty="0" err="1">
                <a:solidFill>
                  <a:srgbClr val="CB2418"/>
                </a:solidFill>
                <a:latin typeface="Courier New"/>
                <a:cs typeface="Courier New"/>
              </a:rPr>
              <a:t>unblock</a:t>
            </a:r>
            <a:r>
              <a:rPr lang="de-DE" sz="1500" b="1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de-DE" sz="1500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de-DE" sz="1500" b="1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de-DE" sz="1500" b="1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e-DE" sz="1500" b="1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e-DE" sz="15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algn="l"/>
            <a:r>
              <a:rPr lang="de-DE" sz="15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500" b="1" dirty="0">
                <a:solidFill>
                  <a:srgbClr val="CB2418"/>
                </a:solidFill>
                <a:latin typeface="Courier New"/>
                <a:cs typeface="Courier New"/>
              </a:rPr>
              <a:t>/* Do </a:t>
            </a:r>
            <a:r>
              <a:rPr lang="de-DE" sz="1500" b="1" dirty="0" err="1">
                <a:solidFill>
                  <a:srgbClr val="CB2418"/>
                </a:solidFill>
                <a:latin typeface="Courier New"/>
                <a:cs typeface="Courier New"/>
              </a:rPr>
              <a:t>some</a:t>
            </a:r>
            <a:r>
              <a:rPr lang="de-DE" sz="1500" b="1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b="1" dirty="0" err="1">
                <a:solidFill>
                  <a:srgbClr val="CB2418"/>
                </a:solidFill>
                <a:latin typeface="Courier New"/>
                <a:cs typeface="Courier New"/>
              </a:rPr>
              <a:t>work</a:t>
            </a:r>
            <a:r>
              <a:rPr lang="de-DE" sz="1500" b="1" dirty="0">
                <a:solidFill>
                  <a:srgbClr val="CB2418"/>
                </a:solidFill>
                <a:latin typeface="Courier New"/>
                <a:cs typeface="Courier New"/>
              </a:rPr>
              <a:t> after </a:t>
            </a:r>
            <a:r>
              <a:rPr lang="de-DE" sz="1500" b="1" dirty="0" err="1">
                <a:solidFill>
                  <a:srgbClr val="CB2418"/>
                </a:solidFill>
                <a:latin typeface="Courier New"/>
                <a:cs typeface="Courier New"/>
              </a:rPr>
              <a:t>receiving</a:t>
            </a:r>
            <a:r>
              <a:rPr lang="de-DE" sz="1500" b="1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/>
            <a:r>
              <a:rPr lang="ro-RO" sz="1500" b="1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/>
                <a:cs typeface="Courier New"/>
              </a:rPr>
              <a:t>"."</a:t>
            </a:r>
            <a:r>
              <a:rPr lang="ro-RO" sz="15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algn="l"/>
            <a:r>
              <a:rPr lang="ro-RO" sz="1500" b="1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pPr algn="l"/>
            <a:r>
              <a:rPr lang="ro-RO" sz="1500" b="1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pPr algn="l"/>
            <a:r>
              <a:rPr lang="ro-RO" sz="15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6013" y="6400800"/>
            <a:ext cx="139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sigsuspend.c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79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err="1" smtClean="0">
                <a:latin typeface="Courier New" pitchFamily="49" charset="0"/>
              </a:rPr>
              <a:t>eval</a:t>
            </a:r>
            <a:endParaRPr lang="en-US" dirty="0"/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10000"/>
          </a:bodyPr>
          <a:lstStyle/>
          <a:p>
            <a:pPr algn="l"/>
            <a:r>
              <a:rPr lang="en-US" sz="1600" b="1" dirty="0" smtClean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4A00FF"/>
                </a:solidFill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cmdline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[MAXARGS];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Argument list </a:t>
            </a:r>
            <a:r>
              <a:rPr lang="en-US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execve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()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[MAXLINE];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Holds modified command line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bg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    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Should the job run in </a:t>
            </a:r>
            <a:r>
              <a:rPr lang="en-US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bg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or </a:t>
            </a:r>
            <a:r>
              <a:rPr lang="en-US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fg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?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pid_t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i-FI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    </a:t>
            </a:r>
            <a:r>
              <a:rPr lang="fi-FI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fi-FI" sz="1600" b="1" dirty="0" err="1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Process</a:t>
            </a:r>
            <a:r>
              <a:rPr lang="fi-FI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 id */</a:t>
            </a:r>
            <a:endParaRPr lang="fi-FI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fi-FI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strcpy(buf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cmdline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bg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parseline(buf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 == </a:t>
            </a:r>
            <a:r>
              <a:rPr lang="en-US" sz="1600" b="1" dirty="0">
                <a:solidFill>
                  <a:srgbClr val="2C929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Ignore empty lines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builtin_command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 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Fork()) == 0) {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Child runs user job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execve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environ) &lt; 0) {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"%s: Command not found.\n"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exit(0);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solidFill>
                  <a:srgbClr val="CB2418"/>
                </a:solidFill>
                <a:latin typeface="Courier New" pitchFamily="49" charset="0"/>
                <a:cs typeface="Courier New" pitchFamily="49" charset="0"/>
              </a:rPr>
              <a:t>/* Parent waits for foreground job to terminate */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de-DE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600" b="1" dirty="0" smtClean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(!bg) {</a:t>
            </a:r>
          </a:p>
          <a:p>
            <a:pPr algn="l"/>
            <a:r>
              <a:rPr lang="fr-FR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fr-FR" sz="1600" b="1" dirty="0" err="1">
                <a:solidFill>
                  <a:srgbClr val="2D961E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b="1" dirty="0" err="1">
                <a:solidFill>
                  <a:srgbClr val="C1651C"/>
                </a:solidFill>
                <a:latin typeface="Courier New" pitchFamily="49" charset="0"/>
                <a:cs typeface="Courier New" pitchFamily="49" charset="0"/>
              </a:rPr>
              <a:t>status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waitpid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&amp;status, 0) &lt; 0)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unix_error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waitfg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waitpid</a:t>
            </a:r>
            <a:r>
              <a:rPr lang="en-US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error"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r>
              <a:rPr lang="hu-HU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hu-HU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hu-HU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printf(</a:t>
            </a:r>
            <a:r>
              <a:rPr lang="fi-FI" sz="1600" b="1" dirty="0" err="1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"%d</a:t>
            </a:r>
            <a:r>
              <a:rPr lang="fi-FI" sz="1600" b="1" dirty="0">
                <a:solidFill>
                  <a:srgbClr val="9D206F"/>
                </a:solidFill>
                <a:latin typeface="Courier New" pitchFamily="49" charset="0"/>
                <a:cs typeface="Courier New" pitchFamily="49" charset="0"/>
              </a:rPr>
              <a:t> %s"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i-FI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cmdline</a:t>
            </a:r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is-I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s-IS" sz="1600" b="1" dirty="0">
                <a:solidFill>
                  <a:srgbClr val="C2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is-I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8534400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Nonlocal Jumps: </a:t>
            </a:r>
            <a:r>
              <a:rPr lang="en-US" sz="3800" b="1">
                <a:solidFill>
                  <a:srgbClr val="660033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setjmp/longjmp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90513" y="1295400"/>
            <a:ext cx="8307387" cy="4498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Powerful (but dangerous) user-level mechanism for transferring control to an arbitrary location.</a:t>
            </a:r>
          </a:p>
          <a:p>
            <a:pPr marL="738188" lvl="1" indent="-241300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Controlled way to break the procedure call/return discipline</a:t>
            </a:r>
          </a:p>
          <a:p>
            <a:pPr marL="738188" lvl="1" indent="-241300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Useful for error recovery and signal handling</a:t>
            </a:r>
          </a:p>
          <a:p>
            <a:pPr marL="385763" indent="-379413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385763" indent="-379413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int setjmp(jmp_buf j)</a:t>
            </a:r>
          </a:p>
          <a:p>
            <a:pPr marL="738188" lvl="1" indent="-241300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Must be called before longjmp</a:t>
            </a:r>
          </a:p>
          <a:p>
            <a:pPr marL="738188" lvl="1" indent="-241300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Identifies a return site for a subsequent longjmp.</a:t>
            </a:r>
          </a:p>
          <a:p>
            <a:pPr marL="738188" lvl="1" indent="-241300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Called once, returns one or more times</a:t>
            </a:r>
          </a:p>
          <a:p>
            <a:pPr marL="385763" indent="-379413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Implementation:</a:t>
            </a:r>
          </a:p>
          <a:p>
            <a:pPr marL="738188" lvl="1" indent="-241300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Remember where you are by storing  the current register context, stack pointer,  and PC value in jmp_buf.</a:t>
            </a:r>
          </a:p>
          <a:p>
            <a:pPr marL="738188" lvl="1" indent="-241300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Return 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381000" y="341313"/>
            <a:ext cx="6642100" cy="573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setjmp/longjmp</a:t>
            </a: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 (cont)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997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void longjmp(jmp_buf j, int i)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Meaning: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return from the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setjmp</a:t>
            </a:r>
            <a:r>
              <a:rPr lang="en-US" b="1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 remembered by jump buffer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j</a:t>
            </a:r>
            <a:r>
              <a:rPr lang="en-US" b="1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 again... 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…this time returning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i</a:t>
            </a:r>
            <a:r>
              <a:rPr lang="en-US" b="1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 instead of 0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Called after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setjmp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Called once, but never returns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4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longjmp</a:t>
            </a: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 Implementation: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Restore register context from jump buffer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j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Set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%eax</a:t>
            </a: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(the return value) to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Jump to the location indicated by the PC stored in jump buf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j</a:t>
            </a: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. 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381000" y="341313"/>
            <a:ext cx="6692900" cy="573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setjmp</a:t>
            </a: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/</a:t>
            </a:r>
            <a:r>
              <a:rPr lang="en-US" sz="3800" b="1">
                <a:solidFill>
                  <a:srgbClr val="660033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longjmp</a:t>
            </a: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 Example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660525" y="2432050"/>
            <a:ext cx="18415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371600" y="1524000"/>
            <a:ext cx="6400800" cy="3987800"/>
          </a:xfrm>
          <a:prstGeom prst="rect">
            <a:avLst/>
          </a:prstGeom>
          <a:solidFill>
            <a:srgbClr val="CC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&lt;setjmp.h&gt;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jmp_buf buf;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main()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if (setjmp(buf) != 0)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printf("back in main due to an error\n");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else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printf("first time through\n");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p1(); /* p1 calls p2, which calls p3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...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p3()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&lt;error checking code&gt;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if (error)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longjmp(buf, 1)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81000" y="341313"/>
            <a:ext cx="8458200" cy="1095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Putting It All Together: A Program </a:t>
            </a:r>
            <a:b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</a:b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That Restarts Itself When </a:t>
            </a:r>
            <a:r>
              <a:rPr lang="en-US" sz="3800" b="1">
                <a:solidFill>
                  <a:srgbClr val="660033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ctrl-c</a:t>
            </a: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’d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938" y="1600200"/>
            <a:ext cx="3594100" cy="4718050"/>
          </a:xfrm>
          <a:prstGeom prst="rect">
            <a:avLst/>
          </a:prstGeom>
          <a:solidFill>
            <a:srgbClr val="CC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&lt;stdio.h&gt;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&lt;signal.h&gt;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&lt;setjmp.h&gt;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sigjmp_buf buf;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handler(int sig) {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longjmp(buf, 1);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main() {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signal(SIGINT, handler);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if (setjmp(buf)==0)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printf("starting\n");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else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printf("restarting\n");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27538" y="1600200"/>
            <a:ext cx="3960812" cy="1311275"/>
          </a:xfrm>
          <a:prstGeom prst="rect">
            <a:avLst/>
          </a:prstGeom>
          <a:solidFill>
            <a:srgbClr val="CC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while(1) {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sleep(1);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printf("processing...\n");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}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422775" y="3124200"/>
            <a:ext cx="1765300" cy="3257550"/>
          </a:xfrm>
          <a:prstGeom prst="rect">
            <a:avLst/>
          </a:prstGeom>
          <a:solidFill>
            <a:srgbClr val="FFFF99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bass&gt; a.out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starting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processing...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processing...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restarting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processing...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processing...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processing...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restarting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processing...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restarting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processing...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processing...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937375" y="4006850"/>
            <a:ext cx="709613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Ctrl-c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248400" y="4175125"/>
            <a:ext cx="7620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937375" y="4997450"/>
            <a:ext cx="709613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Ctrl-c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6248400" y="5165725"/>
            <a:ext cx="7620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937375" y="5454650"/>
            <a:ext cx="709613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Ctrl-c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248400" y="5622925"/>
            <a:ext cx="7620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7175500" cy="57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Limitations of Nonlocal Jumps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90513" y="782638"/>
            <a:ext cx="8307387" cy="1509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Works within stack discipline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Can only long jump to environment of function that has been called but not yet completed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Good: P1's stack frame still valid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90600" y="2286000"/>
            <a:ext cx="4114800" cy="4475163"/>
          </a:xfrm>
          <a:prstGeom prst="rect">
            <a:avLst/>
          </a:prstGeom>
          <a:solidFill>
            <a:srgbClr val="CC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jmp_buf env;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P1()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if (setjmp(env))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/* Long Jump to here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} else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P2();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P2()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  . . . P2(); . . . P3();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P3()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longjmp(env, 1);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019800" y="2670175"/>
            <a:ext cx="1143000" cy="685800"/>
          </a:xfrm>
          <a:prstGeom prst="rect">
            <a:avLst/>
          </a:prstGeom>
          <a:solidFill>
            <a:srgbClr val="0000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EAEAEA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019800" y="3355975"/>
            <a:ext cx="1143000" cy="685800"/>
          </a:xfrm>
          <a:prstGeom prst="rect">
            <a:avLst/>
          </a:prstGeom>
          <a:solidFill>
            <a:srgbClr val="0000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EAEAEA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P2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019800" y="4041775"/>
            <a:ext cx="1143000" cy="685800"/>
          </a:xfrm>
          <a:prstGeom prst="rect">
            <a:avLst/>
          </a:prstGeom>
          <a:solidFill>
            <a:srgbClr val="0000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EAEAEA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P2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019800" y="4727575"/>
            <a:ext cx="1143000" cy="685800"/>
          </a:xfrm>
          <a:prstGeom prst="rect">
            <a:avLst/>
          </a:prstGeom>
          <a:solidFill>
            <a:srgbClr val="0000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EAEAEA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P2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019800" y="5413375"/>
            <a:ext cx="1143000" cy="685800"/>
          </a:xfrm>
          <a:prstGeom prst="rect">
            <a:avLst/>
          </a:prstGeom>
          <a:solidFill>
            <a:srgbClr val="0000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EAEAEA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P3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486400" y="2974975"/>
            <a:ext cx="5334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5183188" y="2592388"/>
            <a:ext cx="54610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env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7620000" y="2670175"/>
            <a:ext cx="1143000" cy="685800"/>
          </a:xfrm>
          <a:prstGeom prst="rect">
            <a:avLst/>
          </a:prstGeom>
          <a:solidFill>
            <a:srgbClr val="0000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EAEAEA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P1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719763" y="6175375"/>
            <a:ext cx="1665287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Before longjmp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7405688" y="3432175"/>
            <a:ext cx="149542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After longjmp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7937500" cy="57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Limitations of Long Jumps (cont.)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90513" y="685800"/>
            <a:ext cx="8307387" cy="1509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Works within stack discipline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Can only long jump to environment of function that has been called but not yet completed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Bad: Need P2's stack frame to be valid!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990600" y="2273300"/>
            <a:ext cx="4114800" cy="4475163"/>
          </a:xfrm>
          <a:prstGeom prst="rect">
            <a:avLst/>
          </a:prstGeom>
          <a:solidFill>
            <a:srgbClr val="CC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jmp_buf env;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P1()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P2(); P3();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P2()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if (setjmp(env))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/* Long Jump to here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P3()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longjmp(env, 1);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80013" y="1676400"/>
            <a:ext cx="1976437" cy="1782763"/>
            <a:chOff x="3263" y="1056"/>
            <a:chExt cx="1245" cy="1123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3263" y="1728"/>
              <a:ext cx="343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env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456" y="1056"/>
              <a:ext cx="1052" cy="1123"/>
              <a:chOff x="3456" y="1056"/>
              <a:chExt cx="1052" cy="1123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3792" y="1056"/>
                <a:ext cx="716" cy="428"/>
              </a:xfrm>
              <a:prstGeom prst="rect">
                <a:avLst/>
              </a:prstGeom>
              <a:solidFill>
                <a:srgbClr val="000099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2000" b="1">
                    <a:solidFill>
                      <a:srgbClr val="EAEAEA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P1</a:t>
                </a:r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3792" y="1488"/>
                <a:ext cx="716" cy="428"/>
              </a:xfrm>
              <a:prstGeom prst="rect">
                <a:avLst/>
              </a:prstGeom>
              <a:solidFill>
                <a:srgbClr val="000099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2000" b="1">
                    <a:solidFill>
                      <a:srgbClr val="EAEAEA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P2</a:t>
                </a:r>
              </a:p>
            </p:txBody>
          </p:sp>
          <p:sp>
            <p:nvSpPr>
              <p:cNvPr id="35849" name="Line 9"/>
              <p:cNvSpPr>
                <a:spLocks noChangeShapeType="1"/>
              </p:cNvSpPr>
              <p:nvPr/>
            </p:nvSpPr>
            <p:spPr bwMode="auto">
              <a:xfrm>
                <a:off x="3456" y="1728"/>
                <a:ext cx="332" cy="0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prstDash val="sysDot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Text Box 10"/>
              <p:cNvSpPr txBox="1">
                <a:spLocks noChangeArrowheads="1"/>
              </p:cNvSpPr>
              <p:nvPr/>
            </p:nvSpPr>
            <p:spPr bwMode="auto">
              <a:xfrm>
                <a:off x="3781" y="1968"/>
                <a:ext cx="694" cy="21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 b="1">
                    <a:solidFill>
                      <a:srgbClr val="000066"/>
                    </a:solidFill>
                    <a:ea typeface="AR PL ShanHeiSun Uni" charset="0"/>
                    <a:cs typeface="AR PL ShanHeiSun Uni" charset="0"/>
                  </a:rPr>
                  <a:t>At setjmp</a:t>
                </a:r>
              </a:p>
            </p:txBody>
          </p:sp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997700" y="4997450"/>
            <a:ext cx="1985963" cy="1782763"/>
            <a:chOff x="4408" y="3148"/>
            <a:chExt cx="1251" cy="1123"/>
          </a:xfrm>
        </p:grpSpPr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4935" y="3148"/>
              <a:ext cx="717" cy="428"/>
            </a:xfrm>
            <a:prstGeom prst="rect">
              <a:avLst/>
            </a:prstGeom>
            <a:solidFill>
              <a:srgbClr val="0000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 b="1">
                  <a:solidFill>
                    <a:srgbClr val="EAEAEA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P1</a:t>
              </a: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4935" y="3580"/>
              <a:ext cx="717" cy="428"/>
            </a:xfrm>
            <a:prstGeom prst="rect">
              <a:avLst/>
            </a:prstGeom>
            <a:solidFill>
              <a:srgbClr val="0000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 b="1">
                  <a:solidFill>
                    <a:srgbClr val="EAEAEA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P3</a:t>
              </a:r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4599" y="3820"/>
              <a:ext cx="33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4408" y="3580"/>
              <a:ext cx="343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env</a:t>
              </a:r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4881" y="4060"/>
              <a:ext cx="778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ea typeface="AR PL ShanHeiSun Uni" charset="0"/>
                  <a:cs typeface="AR PL ShanHeiSun Uni" charset="0"/>
                </a:rPr>
                <a:t>At longjmp</a:t>
              </a:r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4646" y="3724"/>
              <a:ext cx="198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ea typeface="AR PL ShanHeiSun Uni" charset="0"/>
                  <a:cs typeface="AR PL ShanHeiSun Uni" charset="0"/>
                </a:rPr>
                <a:t>X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865813" y="3505200"/>
            <a:ext cx="1824037" cy="1782763"/>
            <a:chOff x="3695" y="2208"/>
            <a:chExt cx="1149" cy="1123"/>
          </a:xfrm>
        </p:grpSpPr>
        <p:sp>
          <p:nvSpPr>
            <p:cNvPr id="35859" name="Rectangle 19"/>
            <p:cNvSpPr>
              <a:spLocks noChangeArrowheads="1"/>
            </p:cNvSpPr>
            <p:nvPr/>
          </p:nvSpPr>
          <p:spPr bwMode="auto">
            <a:xfrm>
              <a:off x="4128" y="2208"/>
              <a:ext cx="716" cy="428"/>
            </a:xfrm>
            <a:prstGeom prst="rect">
              <a:avLst/>
            </a:prstGeom>
            <a:solidFill>
              <a:srgbClr val="0000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 b="1">
                  <a:solidFill>
                    <a:srgbClr val="EAEAEA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P1</a:t>
              </a:r>
            </a:p>
          </p:txBody>
        </p:sp>
        <p:sp>
          <p:nvSpPr>
            <p:cNvPr id="35860" name="Rectangle 20"/>
            <p:cNvSpPr>
              <a:spLocks noChangeArrowheads="1"/>
            </p:cNvSpPr>
            <p:nvPr/>
          </p:nvSpPr>
          <p:spPr bwMode="auto">
            <a:xfrm>
              <a:off x="4128" y="2640"/>
              <a:ext cx="716" cy="428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 b="1">
                  <a:solidFill>
                    <a:srgbClr val="EAEAEA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P2</a:t>
              </a:r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>
              <a:off x="3792" y="2880"/>
              <a:ext cx="33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Text Box 22"/>
            <p:cNvSpPr txBox="1">
              <a:spLocks noChangeArrowheads="1"/>
            </p:cNvSpPr>
            <p:nvPr/>
          </p:nvSpPr>
          <p:spPr bwMode="auto">
            <a:xfrm>
              <a:off x="4093" y="3120"/>
              <a:ext cx="745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ea typeface="AR PL ShanHeiSun Uni" charset="0"/>
                  <a:cs typeface="AR PL ShanHeiSun Uni" charset="0"/>
                </a:rPr>
                <a:t>P2 returns</a:t>
              </a:r>
            </a:p>
          </p:txBody>
        </p:sp>
        <p:sp>
          <p:nvSpPr>
            <p:cNvPr id="35863" name="Rectangle 23"/>
            <p:cNvSpPr>
              <a:spLocks noChangeArrowheads="1"/>
            </p:cNvSpPr>
            <p:nvPr/>
          </p:nvSpPr>
          <p:spPr bwMode="auto">
            <a:xfrm>
              <a:off x="3695" y="2640"/>
              <a:ext cx="343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env</a:t>
              </a:r>
            </a:p>
          </p:txBody>
        </p:sp>
        <p:sp>
          <p:nvSpPr>
            <p:cNvPr id="35864" name="Text Box 24"/>
            <p:cNvSpPr txBox="1">
              <a:spLocks noChangeArrowheads="1"/>
            </p:cNvSpPr>
            <p:nvPr/>
          </p:nvSpPr>
          <p:spPr bwMode="auto">
            <a:xfrm>
              <a:off x="3839" y="2784"/>
              <a:ext cx="198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ea typeface="AR PL ShanHeiSun Uni" charset="0"/>
                  <a:cs typeface="AR PL ShanHeiSun Uni" charset="0"/>
                </a:rPr>
                <a:t>X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81000" y="265113"/>
            <a:ext cx="2209800" cy="573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Summary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Signals provide process-level exception handling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Can generate from user programs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Can define effect by declaring signal handler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Some caveats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Very high overhead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    &gt;10,000 clock cycles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Only use for exceptional conditions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Don’t have queues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0099"/>
                </a:solidFill>
                <a:ea typeface="AR PL ShanHeiSun Uni" charset="0"/>
                <a:cs typeface="AR PL ShanHeiSun Uni" charset="0"/>
              </a:rPr>
              <a:t>Just one bit for each pending signal type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Nonlocal jumps provide exceptional control flow within process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Within constraints of stack discipline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Problem with Simple Shell Example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Shell correctly waits for and reaps foreground jobs.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But what about background jobs?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Will become zombies when they terminate.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Will never be reaped because shell (typically) will not terminate.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Creates a memory leak that will eventually crash the kernel when it runs out of memory.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Reaping background jobs requires an alert mechanism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Solution: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The kernel will interrupt regular processing to alert us when a background process completes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In Unix, the alert mechanism is called a </a:t>
            </a:r>
            <a:r>
              <a:rPr lang="en-US" sz="2000" b="1" i="1" dirty="0" smtClean="0">
                <a:solidFill>
                  <a:srgbClr val="C00000"/>
                </a:solidFill>
                <a:ea typeface="AR PL ShanHeiSun Uni" charset="0"/>
                <a:cs typeface="AR PL ShanHeiSun Uni" charset="0"/>
              </a:rPr>
              <a:t>signal</a:t>
            </a:r>
            <a:endParaRPr lang="en-US" sz="2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739775" lvl="1" indent="-241300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Signals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2741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A </a:t>
            </a:r>
            <a:r>
              <a:rPr lang="en-US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signal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 is a small message that notifies a process that an event of some type has occurred in the system.</a:t>
            </a:r>
          </a:p>
          <a:p>
            <a:pPr marL="738188" lvl="1" indent="-241300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Kernel abstraction for exceptions and interrupts.</a:t>
            </a:r>
          </a:p>
          <a:p>
            <a:pPr marL="738188" lvl="1" indent="-241300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Sent from the kernel (sometimes at the request of another process) to a process.</a:t>
            </a:r>
          </a:p>
          <a:p>
            <a:pPr marL="738188" lvl="1" indent="-241300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Different signals are identified by small integer </a:t>
            </a: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IDs (1-30)</a:t>
            </a:r>
            <a:endParaRPr lang="en-US" sz="2000" b="1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Signals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Kernel-defined types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 PL ShanHeiSun Uni" charset="0"/>
              <a:cs typeface="AR PL ShanHeiSun Uni" charset="0"/>
            </a:endParaRP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Kernel </a:t>
            </a:r>
            <a:r>
              <a:rPr lang="en-US" sz="2000" b="1" i="1" dirty="0">
                <a:solidFill>
                  <a:srgbClr val="FF3300"/>
                </a:solidFill>
                <a:ea typeface="AR PL ShanHeiSun Uni" charset="0"/>
                <a:cs typeface="AR PL ShanHeiSun Uni" charset="0"/>
              </a:rPr>
              <a:t>sends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(delivers) a signal to a </a:t>
            </a:r>
            <a:r>
              <a:rPr lang="en-US" sz="2000" b="1" i="1" dirty="0">
                <a:solidFill>
                  <a:srgbClr val="FF3300"/>
                </a:solidFill>
                <a:ea typeface="AR PL ShanHeiSun Uni" charset="0"/>
                <a:cs typeface="AR PL ShanHeiSun Uni" charset="0"/>
              </a:rPr>
              <a:t>destination process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by updating </a:t>
            </a: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state 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in the context of the destination process</a:t>
            </a: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.</a:t>
            </a:r>
          </a:p>
        </p:txBody>
      </p:sp>
      <p:graphicFrame>
        <p:nvGraphicFramePr>
          <p:cNvPr id="4" name="Group 4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4179664"/>
              </p:ext>
            </p:extLst>
          </p:nvPr>
        </p:nvGraphicFramePr>
        <p:xfrm>
          <a:off x="533400" y="3124200"/>
          <a:ext cx="8381999" cy="2372868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711680"/>
                <a:gridCol w="1345720"/>
                <a:gridCol w="2008373"/>
                <a:gridCol w="4316226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User typed ctrl-c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 &amp; Dump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Sending signals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Kernel can directly deliver signals to processes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Processes can send signals to each other programmatically</a:t>
            </a:r>
          </a:p>
          <a:p>
            <a:pPr marL="385763" indent="-379413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 PL ShanHeiSun Uni" charset="0"/>
                <a:cs typeface="AR PL ShanHeiSun Uni" charset="0"/>
              </a:rPr>
              <a:t>C interface </a:t>
            </a: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kill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()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Sends signal number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to process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if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is greater than 0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Sends signal number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to process group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2000" b="1" dirty="0" smtClean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if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 is less than 0</a:t>
            </a:r>
          </a:p>
          <a:p>
            <a:pPr marL="738188" lvl="1" indent="-241300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t>Returns 0 on success, -1 on error</a:t>
            </a:r>
          </a:p>
          <a:p>
            <a:pPr marL="1146175" lvl="2" indent="-231775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&lt;sys/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types.h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</a:t>
            </a:r>
          </a:p>
          <a:p>
            <a:pPr marL="1146175" lvl="2" indent="-231775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signal.h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</a:t>
            </a:r>
          </a:p>
          <a:p>
            <a:pPr marL="1146175" lvl="2" indent="-231775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kill(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pid_t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pid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sig);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 PL ShanHeiSun Uni"/>
        <a:cs typeface="AR PL ShanHeiSun Uni"/>
      </a:majorFont>
      <a:minorFont>
        <a:latin typeface="Arial"/>
        <a:ea typeface="AR PL ShanHeiSun Uni"/>
        <a:cs typeface="AR PL ShanHeiSun Un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 PL ShanHeiSun Uni"/>
        <a:cs typeface="AR PL ShanHeiSun Uni"/>
      </a:majorFont>
      <a:minorFont>
        <a:latin typeface="Arial"/>
        <a:ea typeface="AR PL ShanHeiSun Uni"/>
        <a:cs typeface="AR PL ShanHeiSun Un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31479</TotalTime>
  <Words>5082</Words>
  <Application>Microsoft Office PowerPoint</Application>
  <PresentationFormat>On-screen Show (4:3)</PresentationFormat>
  <Paragraphs>1138</Paragraphs>
  <Slides>56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Office Theme</vt:lpstr>
      <vt:lpstr>Slide 1</vt:lpstr>
      <vt:lpstr>ECF Exists at All Levels of a System</vt:lpstr>
      <vt:lpstr>Slide 3</vt:lpstr>
      <vt:lpstr>Shell operation</vt:lpstr>
      <vt:lpstr>Implementation of eval</vt:lpstr>
      <vt:lpstr>Slide 6</vt:lpstr>
      <vt:lpstr>Slide 7</vt:lpstr>
      <vt:lpstr>Slide 8</vt:lpstr>
      <vt:lpstr>Slide 9</vt:lpstr>
      <vt:lpstr>Sending Signals with kill Function</vt:lpstr>
      <vt:lpstr>Slide 11</vt:lpstr>
      <vt:lpstr>Slide 12</vt:lpstr>
      <vt:lpstr>Slide 13</vt:lpstr>
      <vt:lpstr>Slide 14</vt:lpstr>
      <vt:lpstr>Signal handling</vt:lpstr>
      <vt:lpstr>Slide 16</vt:lpstr>
      <vt:lpstr>Slide 17</vt:lpstr>
      <vt:lpstr>Signal Handling Example</vt:lpstr>
      <vt:lpstr>Slide 19</vt:lpstr>
      <vt:lpstr>Slide 20</vt:lpstr>
      <vt:lpstr>Back to shell example </vt:lpstr>
      <vt:lpstr>Slide 22</vt:lpstr>
      <vt:lpstr>Slide 23</vt:lpstr>
      <vt:lpstr>Slide 24</vt:lpstr>
      <vt:lpstr>Slide 25</vt:lpstr>
      <vt:lpstr>Slide 26</vt:lpstr>
      <vt:lpstr>Slide 27</vt:lpstr>
      <vt:lpstr>Extra slides</vt:lpstr>
      <vt:lpstr>Sending Signals: Process Groups</vt:lpstr>
      <vt:lpstr>Sending Signals with /bin/kill</vt:lpstr>
      <vt:lpstr>Slide 31</vt:lpstr>
      <vt:lpstr>Slide 32</vt:lpstr>
      <vt:lpstr>Blocking and Unblocking Signals </vt:lpstr>
      <vt:lpstr>Temporarily Blocking Signals</vt:lpstr>
      <vt:lpstr>Safe Signal Handling</vt:lpstr>
      <vt:lpstr>Guidelines for Writing Safe Handlers </vt:lpstr>
      <vt:lpstr>Async-Signal-Safety </vt:lpstr>
      <vt:lpstr>Safely Generating Formatted Output</vt:lpstr>
      <vt:lpstr>Correct Signal Handling</vt:lpstr>
      <vt:lpstr>Correct Signal Handling</vt:lpstr>
      <vt:lpstr>Portable Signal Handling</vt:lpstr>
      <vt:lpstr>Synchronizing Flows to Avoid Races</vt:lpstr>
      <vt:lpstr>Synchronizing Flows to Avoid Races</vt:lpstr>
      <vt:lpstr>Corrected Shell Program without Race</vt:lpstr>
      <vt:lpstr>Explicitly Waiting for Signals</vt:lpstr>
      <vt:lpstr>Explicitly Waiting for Signals</vt:lpstr>
      <vt:lpstr>Explicitly Waiting for Signals</vt:lpstr>
      <vt:lpstr>Waiting for Signals with sigsuspend</vt:lpstr>
      <vt:lpstr>Waiting for Signals with sigsuspend</vt:lpstr>
      <vt:lpstr>Slide 50</vt:lpstr>
      <vt:lpstr>Slide 51</vt:lpstr>
      <vt:lpstr>Slide 52</vt:lpstr>
      <vt:lpstr>Slide 53</vt:lpstr>
      <vt:lpstr>Slide 54</vt:lpstr>
      <vt:lpstr>Slide 55</vt:lpstr>
      <vt:lpstr>Slide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II</dc:title>
  <dc:creator>Randal E. Bryant and David R. O'Hallaron</dc:creator>
  <cp:lastModifiedBy>wuchang</cp:lastModifiedBy>
  <cp:revision>259</cp:revision>
  <cp:lastPrinted>1998-08-31T18:34:23Z</cp:lastPrinted>
  <dcterms:created xsi:type="dcterms:W3CDTF">1998-08-11T09:19:24Z</dcterms:created>
  <dcterms:modified xsi:type="dcterms:W3CDTF">2018-03-06T17:51:55Z</dcterms:modified>
</cp:coreProperties>
</file>