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07" r:id="rId1"/>
  </p:sldMasterIdLst>
  <p:notesMasterIdLst>
    <p:notesMasterId r:id="rId52"/>
  </p:notesMasterIdLst>
  <p:sldIdLst>
    <p:sldId id="307" r:id="rId2"/>
    <p:sldId id="338" r:id="rId3"/>
    <p:sldId id="311" r:id="rId4"/>
    <p:sldId id="339" r:id="rId5"/>
    <p:sldId id="261" r:id="rId6"/>
    <p:sldId id="262" r:id="rId7"/>
    <p:sldId id="316" r:id="rId8"/>
    <p:sldId id="319" r:id="rId9"/>
    <p:sldId id="354" r:id="rId10"/>
    <p:sldId id="301" r:id="rId11"/>
    <p:sldId id="310" r:id="rId12"/>
    <p:sldId id="355" r:id="rId13"/>
    <p:sldId id="344" r:id="rId14"/>
    <p:sldId id="342" r:id="rId15"/>
    <p:sldId id="343" r:id="rId16"/>
    <p:sldId id="345" r:id="rId17"/>
    <p:sldId id="348" r:id="rId18"/>
    <p:sldId id="349" r:id="rId19"/>
    <p:sldId id="350" r:id="rId20"/>
    <p:sldId id="346" r:id="rId21"/>
    <p:sldId id="347" r:id="rId22"/>
    <p:sldId id="351" r:id="rId23"/>
    <p:sldId id="263" r:id="rId24"/>
    <p:sldId id="337" r:id="rId25"/>
    <p:sldId id="265" r:id="rId26"/>
    <p:sldId id="321" r:id="rId27"/>
    <p:sldId id="266" r:id="rId28"/>
    <p:sldId id="332" r:id="rId29"/>
    <p:sldId id="272" r:id="rId30"/>
    <p:sldId id="267" r:id="rId31"/>
    <p:sldId id="270" r:id="rId32"/>
    <p:sldId id="271" r:id="rId33"/>
    <p:sldId id="353" r:id="rId34"/>
    <p:sldId id="312" r:id="rId35"/>
    <p:sldId id="358" r:id="rId36"/>
    <p:sldId id="357" r:id="rId37"/>
    <p:sldId id="331" r:id="rId38"/>
    <p:sldId id="356" r:id="rId39"/>
    <p:sldId id="308" r:id="rId40"/>
    <p:sldId id="299" r:id="rId41"/>
    <p:sldId id="352" r:id="rId42"/>
    <p:sldId id="328" r:id="rId43"/>
    <p:sldId id="259" r:id="rId44"/>
    <p:sldId id="273" r:id="rId45"/>
    <p:sldId id="294" r:id="rId46"/>
    <p:sldId id="296" r:id="rId47"/>
    <p:sldId id="297" r:id="rId48"/>
    <p:sldId id="293" r:id="rId49"/>
    <p:sldId id="295" r:id="rId50"/>
    <p:sldId id="298" r:id="rId5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0CD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/>
    <p:restoredTop sz="97055" autoAdjust="0"/>
  </p:normalViewPr>
  <p:slideViewPr>
    <p:cSldViewPr snapToGrid="0" snapToObjects="1">
      <p:cViewPr>
        <p:scale>
          <a:sx n="84" d="100"/>
          <a:sy n="84" d="100"/>
        </p:scale>
        <p:origin x="-110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1B3AF-9714-FD45-8F94-885820AAE2A3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3F943-F7B4-2F4C-A757-9D589759B04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3824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3F943-F7B4-2F4C-A757-9D589759B048}" type="slidenum">
              <a:rPr kumimoji="1" lang="zh-CN" altLang="en-US" smtClean="0"/>
              <a:pPr/>
              <a:t>23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77970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49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en-US" altLang="zh-CN" smtClean="0"/>
              <a:t>Click to edit Master subtitle style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586280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2063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0443854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7627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912178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7079652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034108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2137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55943615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  <a:p>
            <a:pPr lvl="1"/>
            <a:r>
              <a:rPr kumimoji="1" lang="en-US" altLang="zh-CN" smtClean="0"/>
              <a:t>Second level</a:t>
            </a:r>
          </a:p>
          <a:p>
            <a:pPr lvl="2"/>
            <a:r>
              <a:rPr kumimoji="1" lang="en-US" altLang="zh-CN" smtClean="0"/>
              <a:t>Third level</a:t>
            </a:r>
          </a:p>
          <a:p>
            <a:pPr lvl="3"/>
            <a:r>
              <a:rPr kumimoji="1" lang="en-US" altLang="zh-CN" smtClean="0"/>
              <a:t>Fourth level</a:t>
            </a:r>
          </a:p>
          <a:p>
            <a:pPr lvl="4"/>
            <a:r>
              <a:rPr kumimoji="1" lang="en-US" altLang="zh-CN" smtClean="0"/>
              <a:t>Fifth level</a:t>
            </a:r>
            <a:endParaRPr kumimoji="1"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2505173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en-US" altLang="zh-CN" smtClean="0"/>
              <a:t>Click to edit Master title style</a:t>
            </a:r>
            <a:endParaRPr kumimoji="1"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1703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zh-CN" dirty="0" smtClean="0"/>
              <a:t>Click to edit Master title style</a:t>
            </a:r>
            <a:endParaRPr kumimoji="1"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zh-CN" dirty="0" smtClean="0"/>
              <a:t>Click to edit Master text styles</a:t>
            </a:r>
          </a:p>
          <a:p>
            <a:pPr lvl="1"/>
            <a:r>
              <a:rPr kumimoji="1" lang="en-US" altLang="zh-CN" dirty="0" smtClean="0"/>
              <a:t>Second level</a:t>
            </a:r>
          </a:p>
          <a:p>
            <a:pPr lvl="2"/>
            <a:r>
              <a:rPr kumimoji="1" lang="en-US" altLang="zh-CN" dirty="0" smtClean="0"/>
              <a:t>Third level</a:t>
            </a:r>
          </a:p>
          <a:p>
            <a:pPr lvl="3"/>
            <a:r>
              <a:rPr kumimoji="1" lang="en-US" altLang="zh-CN" dirty="0" smtClean="0"/>
              <a:t>Fourth level</a:t>
            </a:r>
          </a:p>
          <a:p>
            <a:pPr lvl="4"/>
            <a:r>
              <a:rPr kumimoji="1" lang="en-US" altLang="zh-CN" dirty="0" smtClean="0"/>
              <a:t>Fifth level</a:t>
            </a:r>
            <a:endParaRPr kumimoji="1"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4D31D-1C9A-1143-B987-316841B5F449}" type="datetimeFigureOut">
              <a:rPr kumimoji="1" lang="zh-CN" altLang="en-US" smtClean="0"/>
              <a:pPr/>
              <a:t>2018/3/8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2B54F-0FAB-5148-8E92-7B786E5E8D9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pic>
        <p:nvPicPr>
          <p:cNvPr id="7" name="Picture 6" descr="Rust_programming_language_black_logo.svg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58150" y="6311899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413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  <p:sldLayoutId id="2147484415" r:id="rId8"/>
    <p:sldLayoutId id="2147484416" r:id="rId9"/>
    <p:sldLayoutId id="2147484417" r:id="rId10"/>
    <p:sldLayoutId id="214748441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ust-lang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is.gd/OQDszP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is.gd/pZKiBw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is.gd/3MTsSC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rust-lang.org/stable/book/" TargetMode="External"/><Relationship Id="rId2" Type="http://schemas.openxmlformats.org/officeDocument/2006/relationships/hyperlink" Target="http://people.mozilla.org/~acrichton/rust-talk-2014-12-1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://rustbyexample.com/" TargetMode="External"/><Relationship Id="rId3" Type="http://schemas.openxmlformats.org/officeDocument/2006/relationships/hyperlink" Target="https://play.rust-lang.org/" TargetMode="External"/><Relationship Id="rId7" Type="http://schemas.openxmlformats.org/officeDocument/2006/relationships/hyperlink" Target="https://crates.io/" TargetMode="External"/><Relationship Id="rId2" Type="http://schemas.openxmlformats.org/officeDocument/2006/relationships/hyperlink" Target="http://rust-lang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.rust-lang.org/stable/book/academic-research.html" TargetMode="External"/><Relationship Id="rId5" Type="http://schemas.openxmlformats.org/officeDocument/2006/relationships/hyperlink" Target="https://users.rust-lang.org/" TargetMode="External"/><Relationship Id="rId4" Type="http://schemas.openxmlformats.org/officeDocument/2006/relationships/hyperlink" Target="https://doc.rust-lang.org/stable/book/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is.gd/dEamuS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 vs. Rust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662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Rust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From the official website (</a:t>
            </a:r>
            <a:r>
              <a:rPr lang="en-US" altLang="zh-CN" dirty="0" smtClean="0">
                <a:hlinkClick r:id="rId2"/>
              </a:rPr>
              <a:t>http://rust-lang.org</a:t>
            </a:r>
            <a:r>
              <a:rPr lang="en-US" altLang="zh-CN" dirty="0" smtClean="0"/>
              <a:t>):</a:t>
            </a:r>
          </a:p>
          <a:p>
            <a:pPr marL="0" indent="0">
              <a:buNone/>
            </a:pPr>
            <a:endParaRPr lang="en-US" altLang="zh-CN" dirty="0"/>
          </a:p>
          <a:p>
            <a:pPr>
              <a:buNone/>
            </a:pPr>
            <a:r>
              <a:rPr kumimoji="1" lang="en-US" altLang="zh-CN" sz="2000" b="1" dirty="0" smtClean="0"/>
              <a:t>Rust</a:t>
            </a:r>
            <a:r>
              <a:rPr kumimoji="1" lang="en-US" altLang="zh-CN" sz="2000" dirty="0" smtClean="0"/>
              <a:t> is a </a:t>
            </a:r>
            <a:r>
              <a:rPr kumimoji="1" lang="en-US" altLang="zh-CN" sz="2000" i="1" dirty="0" smtClean="0">
                <a:solidFill>
                  <a:srgbClr val="FF0000"/>
                </a:solidFill>
              </a:rPr>
              <a:t>system programming language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/>
              <a:t>barely on </a:t>
            </a:r>
            <a:r>
              <a:rPr kumimoji="1" lang="en-US" altLang="zh-CN" sz="2000" i="1" dirty="0" smtClean="0">
                <a:solidFill>
                  <a:schemeClr val="accent1"/>
                </a:solidFill>
              </a:rPr>
              <a:t>hardware</a:t>
            </a:r>
            <a:r>
              <a:rPr kumimoji="1" lang="en-US" altLang="zh-CN" sz="2000" dirty="0" smtClean="0"/>
              <a:t>.</a:t>
            </a:r>
          </a:p>
          <a:p>
            <a:pPr lvl="1">
              <a:buNone/>
            </a:pPr>
            <a:r>
              <a:rPr kumimoji="1" lang="en-US" altLang="zh-CN" sz="2000" dirty="0" smtClean="0"/>
              <a:t>No </a:t>
            </a:r>
            <a:r>
              <a:rPr kumimoji="1" lang="en-US" altLang="zh-CN" sz="2000" i="1" dirty="0" smtClean="0">
                <a:solidFill>
                  <a:schemeClr val="accent1"/>
                </a:solidFill>
              </a:rPr>
              <a:t>runtime</a:t>
            </a:r>
            <a:r>
              <a:rPr kumimoji="1" lang="en-US" altLang="zh-CN" sz="2000" dirty="0" smtClean="0"/>
              <a:t> requirement (runs fast)</a:t>
            </a:r>
          </a:p>
          <a:p>
            <a:pPr lvl="1">
              <a:buNone/>
            </a:pPr>
            <a:r>
              <a:rPr kumimoji="1" lang="en-US" altLang="zh-CN" sz="2000" dirty="0" smtClean="0"/>
              <a:t> </a:t>
            </a:r>
            <a:r>
              <a:rPr kumimoji="1" lang="en-US" altLang="zh-CN" sz="2000" i="1" dirty="0" smtClean="0">
                <a:solidFill>
                  <a:schemeClr val="accent1"/>
                </a:solidFill>
              </a:rPr>
              <a:t>Control </a:t>
            </a:r>
            <a:r>
              <a:rPr kumimoji="1" lang="en-US" altLang="zh-CN" sz="2000" i="1" dirty="0" smtClean="0"/>
              <a:t>over</a:t>
            </a:r>
            <a:r>
              <a:rPr kumimoji="1" lang="en-US" altLang="zh-CN" sz="2000" dirty="0" smtClean="0"/>
              <a:t> memory allocation/destruction.</a:t>
            </a:r>
          </a:p>
          <a:p>
            <a:pPr lvl="1">
              <a:buNone/>
            </a:pPr>
            <a:r>
              <a:rPr kumimoji="1" lang="en-US" altLang="zh-CN" sz="2000" dirty="0" smtClean="0"/>
              <a:t>Guarantees memory safety</a:t>
            </a:r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6" name="Rectangle 5"/>
          <p:cNvSpPr/>
          <p:nvPr/>
        </p:nvSpPr>
        <p:spPr>
          <a:xfrm>
            <a:off x="628650" y="5299799"/>
            <a:ext cx="73202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dirty="0" smtClean="0"/>
              <a:t>Developed to address severe memory leakage and corruption bugs in Firefox</a:t>
            </a:r>
          </a:p>
          <a:p>
            <a:pPr lvl="1"/>
            <a:r>
              <a:rPr lang="en-US" dirty="0" smtClean="0"/>
              <a:t>First stable release in 5/2015</a:t>
            </a:r>
          </a:p>
        </p:txBody>
      </p:sp>
    </p:spTree>
    <p:extLst>
      <p:ext uri="{BB962C8B-B14F-4D97-AF65-F5344CB8AC3E}">
        <p14:creationId xmlns:p14="http://schemas.microsoft.com/office/powerpoint/2010/main" xmlns="" val="87092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 overview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dirty="0" smtClean="0"/>
              <a:t>Performance, as with C</a:t>
            </a:r>
          </a:p>
          <a:p>
            <a:pPr lvl="1"/>
            <a:r>
              <a:rPr lang="en-US" dirty="0" smtClean="0"/>
              <a:t>Rust compilation to object code for bare-metal performance</a:t>
            </a:r>
          </a:p>
          <a:p>
            <a:pPr>
              <a:buNone/>
            </a:pPr>
            <a:r>
              <a:rPr lang="en-US" dirty="0" smtClean="0"/>
              <a:t>But, supports m</a:t>
            </a:r>
            <a:r>
              <a:rPr lang="en-US" sz="2800" dirty="0" smtClean="0"/>
              <a:t>emory safety</a:t>
            </a:r>
          </a:p>
          <a:p>
            <a:pPr lvl="1"/>
            <a:r>
              <a:rPr lang="en-US" dirty="0" smtClean="0"/>
              <a:t>Programs dereference only previously allocated pointers that have not been freed</a:t>
            </a:r>
          </a:p>
          <a:p>
            <a:pPr lvl="1"/>
            <a:r>
              <a:rPr lang="en-US" dirty="0" smtClean="0"/>
              <a:t>Out-of-bound array accesses not allowed</a:t>
            </a:r>
          </a:p>
          <a:p>
            <a:pPr>
              <a:buNone/>
            </a:pPr>
            <a:r>
              <a:rPr lang="en-US" dirty="0" smtClean="0"/>
              <a:t>With low overhead</a:t>
            </a:r>
          </a:p>
          <a:p>
            <a:pPr lvl="1"/>
            <a:r>
              <a:rPr lang="en-US" dirty="0" smtClean="0"/>
              <a:t>Compiler checks to make sure rules for memory safety are followed</a:t>
            </a:r>
          </a:p>
          <a:p>
            <a:pPr lvl="1"/>
            <a:r>
              <a:rPr lang="en-US" dirty="0" smtClean="0"/>
              <a:t>Zero-cost abstraction in managing memory (i.e. no garbage collection)</a:t>
            </a:r>
          </a:p>
          <a:p>
            <a:pPr>
              <a:buNone/>
            </a:pPr>
            <a:r>
              <a:rPr lang="en-US" sz="2800" dirty="0" smtClean="0"/>
              <a:t>Via</a:t>
            </a:r>
          </a:p>
          <a:p>
            <a:pPr lvl="1"/>
            <a:r>
              <a:rPr lang="en-US" dirty="0" smtClean="0"/>
              <a:t>Advanced </a:t>
            </a:r>
            <a:r>
              <a:rPr lang="en-US" sz="2400" dirty="0" smtClean="0"/>
              <a:t>type system</a:t>
            </a:r>
          </a:p>
          <a:p>
            <a:pPr lvl="1"/>
            <a:r>
              <a:rPr lang="en-US" sz="2400" dirty="0" smtClean="0"/>
              <a:t>Ownership, borrowing, </a:t>
            </a:r>
            <a:r>
              <a:rPr lang="en-US" sz="2400" dirty="0"/>
              <a:t>and lifetime </a:t>
            </a:r>
            <a:r>
              <a:rPr lang="en-US" sz="2400" dirty="0" smtClean="0"/>
              <a:t>concepts to prevent memory corruption issues</a:t>
            </a:r>
          </a:p>
          <a:p>
            <a:pPr>
              <a:buNone/>
            </a:pPr>
            <a:r>
              <a:rPr lang="en-US" sz="2800" dirty="0" smtClean="0"/>
              <a:t>But at a cost</a:t>
            </a:r>
          </a:p>
          <a:p>
            <a:pPr lvl="1"/>
            <a:r>
              <a:rPr lang="en-US" sz="2400" dirty="0" smtClean="0"/>
              <a:t>Cognitive cost to programmers who must think more about rules for using memory and references as they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Rust’s type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 and 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Primitive types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dirty="0" smtClean="0"/>
              <a:t>(4-byte </a:t>
            </a:r>
            <a:r>
              <a:rPr lang="en-US" dirty="0" err="1" smtClean="0"/>
              <a:t>unicode</a:t>
            </a:r>
            <a:r>
              <a:rPr lang="en-US" dirty="0" smtClean="0"/>
              <a:t>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i8/i16/i32/i64/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isize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u8/u16/u32/u64/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usize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f32/f64</a:t>
            </a:r>
          </a:p>
          <a:p>
            <a:pPr>
              <a:buNone/>
            </a:pPr>
            <a:r>
              <a:rPr lang="en-US" dirty="0" smtClean="0"/>
              <a:t>Separate </a:t>
            </a:r>
            <a:r>
              <a:rPr lang="en-US" dirty="0" err="1" smtClean="0"/>
              <a:t>bool</a:t>
            </a:r>
            <a:r>
              <a:rPr lang="en-US" dirty="0" smtClean="0"/>
              <a:t> type</a:t>
            </a:r>
          </a:p>
          <a:p>
            <a:pPr lvl="1"/>
            <a:r>
              <a:rPr lang="en-US" dirty="0" smtClean="0"/>
              <a:t>C overloads an integer to get </a:t>
            </a:r>
            <a:r>
              <a:rPr lang="en-US" dirty="0" err="1" smtClean="0"/>
              <a:t>booleans</a:t>
            </a:r>
            <a:endParaRPr lang="en-US" dirty="0" smtClean="0"/>
          </a:p>
          <a:p>
            <a:pPr lvl="1"/>
            <a:r>
              <a:rPr lang="en-US" dirty="0" smtClean="0"/>
              <a:t>Leads to varying interpretations in API calls</a:t>
            </a:r>
          </a:p>
          <a:p>
            <a:pPr lvl="2"/>
            <a:r>
              <a:rPr lang="en-US" dirty="0" smtClean="0"/>
              <a:t>True, False, or Fail? 1, 0, -1?</a:t>
            </a:r>
          </a:p>
          <a:p>
            <a:pPr lvl="2"/>
            <a:r>
              <a:rPr lang="en-US" dirty="0" smtClean="0"/>
              <a:t>Misinterpretations lead to security issues</a:t>
            </a:r>
          </a:p>
          <a:p>
            <a:pPr lvl="2"/>
            <a:r>
              <a:rPr lang="en-US" dirty="0" smtClean="0"/>
              <a:t>Example: PHP </a:t>
            </a:r>
            <a:r>
              <a:rPr lang="en-US" dirty="0" err="1" smtClean="0"/>
              <a:t>strcmp</a:t>
            </a:r>
            <a:r>
              <a:rPr lang="en-US" dirty="0" smtClean="0"/>
              <a:t> returns 0 for both equality *and* failure!</a:t>
            </a:r>
          </a:p>
          <a:p>
            <a:pPr>
              <a:buNone/>
            </a:pPr>
            <a:r>
              <a:rPr lang="en-US" dirty="0" smtClean="0"/>
              <a:t>Numeric types specified with width</a:t>
            </a:r>
          </a:p>
          <a:p>
            <a:pPr lvl="1"/>
            <a:r>
              <a:rPr lang="en-US" dirty="0" smtClean="0"/>
              <a:t>Prevents bugs due to unexpected promotion/coercion/rounding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8554"/>
            <a:ext cx="7886700" cy="47284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Arrays stored with their length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[T; N]</a:t>
            </a:r>
          </a:p>
          <a:p>
            <a:pPr lvl="1"/>
            <a:r>
              <a:rPr lang="en-US" dirty="0" smtClean="0"/>
              <a:t>Allows for both compile-time and run-time checks on array access via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 and typing</a:t>
            </a:r>
            <a:endParaRPr lang="en-US" dirty="0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2667" y="3596416"/>
            <a:ext cx="4323644" cy="120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3886" y="4970988"/>
            <a:ext cx="79724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3544034"/>
            <a:ext cx="44767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void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 main(</a:t>
            </a:r>
            <a:r>
              <a:rPr kumimoji="1" lang="en-US" altLang="zh-CN" sz="1600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void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) {</a:t>
            </a:r>
          </a:p>
          <a:p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sz="1600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int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sz="1600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nums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[8] = {1,2,3,4,5,6,7,8};</a:t>
            </a:r>
          </a:p>
          <a:p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for ( x = 0; x &lt; 10; </a:t>
            </a:r>
            <a:r>
              <a:rPr kumimoji="1" lang="en-US" altLang="zh-CN" sz="1600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i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++ )</a:t>
            </a:r>
          </a:p>
          <a:p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	</a:t>
            </a:r>
            <a:r>
              <a:rPr kumimoji="1" lang="en-US" altLang="zh-CN" sz="1600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printf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(“%d\</a:t>
            </a:r>
            <a:r>
              <a:rPr kumimoji="1" lang="en-US" altLang="zh-CN" sz="1600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n”,nums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[</a:t>
            </a:r>
            <a:r>
              <a:rPr kumimoji="1" lang="en-US" altLang="zh-CN" sz="1600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i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]);</a:t>
            </a:r>
          </a:p>
          <a:p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sz="1600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145" y="317470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02667" y="317470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Rust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8554"/>
            <a:ext cx="7886700" cy="47284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But…</a:t>
            </a:r>
          </a:p>
          <a:p>
            <a:pPr lvl="1"/>
            <a:r>
              <a:rPr lang="en-US" dirty="0" smtClean="0"/>
              <a:t>Checking bounds on every access adds overhead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Arrays typically accessed via more efficient </a:t>
            </a:r>
            <a:r>
              <a:rPr lang="en-US" dirty="0" err="1" smtClean="0"/>
              <a:t>iterators</a:t>
            </a:r>
            <a:endParaRPr lang="en-US" dirty="0" smtClean="0"/>
          </a:p>
          <a:p>
            <a:pPr lvl="2"/>
            <a:r>
              <a:rPr lang="en-US" dirty="0" smtClean="0"/>
              <a:t>Can use x86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dirty="0" smtClean="0"/>
              <a:t> instruction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 and bounds checking</a:t>
            </a:r>
            <a:endParaRPr lang="en-US" dirty="0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8787" y="2498461"/>
            <a:ext cx="46672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8787" y="4978605"/>
            <a:ext cx="45815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 </a:t>
            </a:r>
            <a:r>
              <a:rPr lang="en-US" dirty="0" err="1" smtClean="0"/>
              <a:t>vs</a:t>
            </a:r>
            <a:r>
              <a:rPr lang="en-US" dirty="0" smtClean="0"/>
              <a:t> C typing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0822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Recall issues with implicit integer casts and promotion in C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-1 &gt; 0U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2147483647U	&lt; -2147483648</a:t>
            </a:r>
          </a:p>
          <a:p>
            <a:pPr>
              <a:buNone/>
            </a:pPr>
            <a:r>
              <a:rPr lang="en-US" dirty="0" smtClean="0"/>
              <a:t>Rust’s type system prevents such comparisons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3539" y="3894670"/>
            <a:ext cx="37289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unsigned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= 4294967295;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b = -1;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if (a == b)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("%u == %d\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n",a,b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5" name="Picture 4" descr="ru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73" y="3793069"/>
            <a:ext cx="3990476" cy="28952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3539" y="5448942"/>
            <a:ext cx="35141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mashimaro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&lt;~&gt;  9:44AM % 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a.out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4294967295 ==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 </a:t>
            </a:r>
            <a:r>
              <a:rPr lang="en-US" dirty="0" err="1" smtClean="0"/>
              <a:t>vs</a:t>
            </a:r>
            <a:r>
              <a:rPr lang="en-US" dirty="0" smtClean="0"/>
              <a:t> C typing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0822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Same or different?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12561" y="2105419"/>
            <a:ext cx="6843712" cy="3200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main() {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char a=251;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unsigned char b = 251;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("a = %x\n", a);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("b = %x\n", b);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if (a == b)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("Same\n");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else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("Not Same\n");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03094" y="4620019"/>
            <a:ext cx="3581400" cy="685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mashimaro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&lt;&gt; % ./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a.out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a =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fffffffb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b =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fb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Not Same</a:t>
            </a:r>
            <a:endParaRPr lang="en-US" sz="1400" dirty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</p:txBody>
      </p:sp>
      <p:pic>
        <p:nvPicPr>
          <p:cNvPr id="11" name="Picture 10" descr="ru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112" y="2262375"/>
            <a:ext cx="3695238" cy="3238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 </a:t>
            </a:r>
            <a:r>
              <a:rPr lang="en-US" dirty="0" err="1" smtClean="0"/>
              <a:t>vs</a:t>
            </a:r>
            <a:r>
              <a:rPr lang="en-US" dirty="0" smtClean="0"/>
              <a:t> C typing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0822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201 &gt; 200?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228" y="2460978"/>
            <a:ext cx="448071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unsigned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201;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char c=200;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 c)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(%d) &gt; c(%d)\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n",ui,c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(%d) &lt; c(%d)\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n",ui,c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7" name="Picture 6" descr="ru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9159" y="2460978"/>
            <a:ext cx="3676191" cy="28380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7095" y="4775853"/>
            <a:ext cx="35141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mashimaro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&lt;~&gt; 12:50PM % 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a.out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(201) &lt; c(-56)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 </a:t>
            </a:r>
            <a:r>
              <a:rPr lang="en-US" dirty="0" err="1" smtClean="0"/>
              <a:t>vs</a:t>
            </a:r>
            <a:r>
              <a:rPr lang="en-US" dirty="0" smtClean="0"/>
              <a:t> C typing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0822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 Rust, casting allowed via the “as” keyword</a:t>
            </a:r>
          </a:p>
          <a:p>
            <a:pPr lvl="1"/>
            <a:r>
              <a:rPr lang="en-US" dirty="0" smtClean="0"/>
              <a:t>Follows similar rules as C</a:t>
            </a:r>
          </a:p>
          <a:p>
            <a:pPr lvl="1"/>
            <a:r>
              <a:rPr lang="en-US" dirty="0" smtClean="0"/>
              <a:t>But, warns of literal problem before performing the promotion with sign extension</a:t>
            </a: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874" y="3714044"/>
            <a:ext cx="4343400" cy="2209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#include &lt;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stdio.h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&gt;</a:t>
            </a:r>
            <a:b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</a:b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main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() {</a:t>
            </a:r>
            <a:b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char c=128;</a:t>
            </a:r>
            <a:b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unsigned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uc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;</a:t>
            </a:r>
            <a:b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uc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= (unsigned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) c;</a:t>
            </a:r>
            <a:b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printf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("%x %u\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n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",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uc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uc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);</a:t>
            </a:r>
            <a:endParaRPr lang="en-US" sz="1600" dirty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ea typeface="Liberation Mono;Cumberland AMT;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 smtClean="0">
              <a:solidFill>
                <a:srgbClr val="000000"/>
              </a:solidFill>
              <a:latin typeface="Courier New" pitchFamily="49" charset="0"/>
              <a:ea typeface="Liberation Mono;Cumberland AMT;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874" y="573647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mashimaro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&lt;~&gt;  1:24PM % ./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a.out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ffffff80 4294967168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8" descr="ru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74" y="3714044"/>
            <a:ext cx="3790476" cy="2752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(the good parts)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Efficient code especially in resource-constrained environments</a:t>
            </a:r>
          </a:p>
          <a:p>
            <a:pPr>
              <a:buNone/>
            </a:pPr>
            <a:r>
              <a:rPr lang="en-US" dirty="0" smtClean="0"/>
              <a:t>Direct control over hardware</a:t>
            </a:r>
          </a:p>
          <a:p>
            <a:pPr>
              <a:buNone/>
            </a:pPr>
            <a:r>
              <a:rPr lang="en-US" dirty="0" smtClean="0"/>
              <a:t>Performance over safety</a:t>
            </a:r>
          </a:p>
          <a:p>
            <a:pPr lvl="1"/>
            <a:r>
              <a:rPr lang="en-US" dirty="0" smtClean="0"/>
              <a:t>Memory managed manually</a:t>
            </a:r>
          </a:p>
          <a:p>
            <a:pPr lvl="1"/>
            <a:r>
              <a:rPr lang="en-US" dirty="0" smtClean="0"/>
              <a:t>No periodic garbage collection</a:t>
            </a:r>
          </a:p>
          <a:p>
            <a:pPr lvl="1"/>
            <a:r>
              <a:rPr lang="en-US" dirty="0" smtClean="0"/>
              <a:t>Desirable for advanced programmers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 </a:t>
            </a:r>
            <a:r>
              <a:rPr lang="en-US" dirty="0" err="1" smtClean="0"/>
              <a:t>vs</a:t>
            </a:r>
            <a:r>
              <a:rPr lang="en-US" dirty="0" smtClean="0"/>
              <a:t> C typing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5512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Recall issues with unchecked underflow and overflow</a:t>
            </a:r>
          </a:p>
          <a:p>
            <a:pPr lvl="1"/>
            <a:r>
              <a:rPr lang="en-US" dirty="0" smtClean="0"/>
              <a:t>Silent wraparound in C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Run-time check in Rust</a:t>
            </a:r>
            <a:endParaRPr lang="en-US" b="1" dirty="0" smtClean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lvl="1"/>
            <a:endParaRPr lang="en-US" b="1" dirty="0" smtClean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8516" y="2429456"/>
            <a:ext cx="35141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unsigned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= 4;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a = a - 3;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("%u\n",a-2);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mashimaro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&lt;~&gt;  9:35AM % 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a.out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4294967295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 descr="ru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896" y="4283832"/>
            <a:ext cx="6731094" cy="2080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"/>
          <p:cNvSpPr txBox="1">
            <a:spLocks noGrp="1" noChangeArrowheads="1"/>
          </p:cNvSpPr>
          <p:nvPr>
            <p:ph type="title"/>
          </p:nvPr>
        </p:nvSpPr>
        <p:spPr>
          <a:xfrm>
            <a:off x="560916" y="37745"/>
            <a:ext cx="8210550" cy="1325563"/>
          </a:xfrm>
        </p:spPr>
        <p:txBody>
          <a:bodyPr/>
          <a:lstStyle/>
          <a:p>
            <a:r>
              <a:rPr lang="en-US" dirty="0" smtClean="0"/>
              <a:t>Recall previous C vulnerability</a:t>
            </a:r>
            <a:endParaRPr lang="en-US" dirty="0"/>
          </a:p>
        </p:txBody>
      </p:sp>
      <p:sp>
        <p:nvSpPr>
          <p:cNvPr id="11" name="Text Box 2"/>
          <p:cNvSpPr txBox="1">
            <a:spLocks noGrp="1" noChangeArrowheads="1"/>
          </p:cNvSpPr>
          <p:nvPr>
            <p:ph idx="1"/>
          </p:nvPr>
        </p:nvSpPr>
        <p:spPr>
          <a:xfrm>
            <a:off x="628650" y="1351487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DNS parser vulnerability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dirty="0" smtClean="0"/>
              <a:t> read as byte, then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dirty="0" smtClean="0"/>
              <a:t> bytes concatenated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387600" y="6618288"/>
            <a:ext cx="5970588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00"/>
                </a:solidFill>
                <a:latin typeface="Courier 10 Pitch" pitchFamily="1" charset="0"/>
                <a:ea typeface="AR PL ShanHeiSun Uni" charset="0"/>
                <a:cs typeface="AR PL ShanHeiSun Uni" charset="0"/>
              </a:rPr>
              <a:t>http://www.informit.com/articles/article.aspx?p=686170&amp;seqNum=6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16089" y="2506137"/>
            <a:ext cx="7696200" cy="2679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char *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count;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[MAX_LEN]; //256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'\0',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(char *)(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pkt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rr_offset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count = (char)*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while (count){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(char *)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F40CD8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F40CD8"/>
                </a:solidFill>
                <a:latin typeface="Courier New" pitchFamily="49" charset="0"/>
                <a:cs typeface="Courier New" pitchFamily="49" charset="0"/>
              </a:rPr>
              <a:t>strncat</a:t>
            </a:r>
            <a:r>
              <a:rPr lang="en-US" sz="1400" b="1" dirty="0">
                <a:solidFill>
                  <a:srgbClr val="F40CD8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F40CD8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F40CD8"/>
                </a:solidFill>
                <a:latin typeface="Courier New" pitchFamily="49" charset="0"/>
                <a:cs typeface="Courier New" pitchFamily="49" charset="0"/>
              </a:rPr>
              <a:t>, (char *)</a:t>
            </a:r>
            <a:r>
              <a:rPr lang="en-US" sz="1400" b="1" dirty="0" err="1">
                <a:solidFill>
                  <a:srgbClr val="F40CD8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F40CD8"/>
                </a:solidFill>
                <a:latin typeface="Courier New" pitchFamily="49" charset="0"/>
                <a:cs typeface="Courier New" pitchFamily="49" charset="0"/>
              </a:rPr>
              <a:t>, count);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+= count;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count = (char)*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indx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strncat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".“,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–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nameStr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)-1] = '\0';</a:t>
            </a:r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0489" y="3115737"/>
            <a:ext cx="3810000" cy="1066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4687710" y="4215078"/>
            <a:ext cx="4162779" cy="81685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731838" indent="-231775">
              <a:spcBef>
                <a:spcPts val="625"/>
              </a:spcBef>
              <a:tabLst>
                <a:tab pos="731838" algn="l"/>
                <a:tab pos="1189038" algn="l"/>
                <a:tab pos="1646238" algn="l"/>
                <a:tab pos="2103438" algn="l"/>
                <a:tab pos="2560638" algn="l"/>
                <a:tab pos="3017838" algn="l"/>
                <a:tab pos="3475038" algn="l"/>
                <a:tab pos="3932238" algn="l"/>
                <a:tab pos="4389438" algn="l"/>
                <a:tab pos="4846638" algn="l"/>
                <a:tab pos="5303838" algn="l"/>
                <a:tab pos="5761038" algn="l"/>
                <a:tab pos="6218238" algn="l"/>
                <a:tab pos="6675438" algn="l"/>
                <a:tab pos="7132638" algn="l"/>
                <a:tab pos="7589838" algn="l"/>
                <a:tab pos="8047038" algn="l"/>
                <a:tab pos="8504238" algn="l"/>
                <a:tab pos="8961438" algn="l"/>
                <a:tab pos="9418638" algn="l"/>
                <a:tab pos="9875838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What if count </a:t>
            </a:r>
            <a:r>
              <a:rPr lang="en-US" sz="16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= 128? </a:t>
            </a:r>
            <a:endParaRPr lang="en-US" sz="1600" b="1" dirty="0">
              <a:solidFill>
                <a:srgbClr val="F40CD8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3059289" y="3877737"/>
            <a:ext cx="205740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6945489" y="3344337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15" idx="2"/>
          </p:cNvCxnSpPr>
          <p:nvPr/>
        </p:nvCxnSpPr>
        <p:spPr>
          <a:xfrm>
            <a:off x="7093527" y="5299679"/>
            <a:ext cx="0" cy="8569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5" idx="1"/>
          </p:cNvCxnSpPr>
          <p:nvPr/>
        </p:nvCxnSpPr>
        <p:spPr>
          <a:xfrm flipH="1" flipV="1">
            <a:off x="4696763" y="4874226"/>
            <a:ext cx="1253823" cy="2407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50586" y="4930347"/>
            <a:ext cx="228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Type mismatch in Rust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43848" y="4474104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Arial" charset="0"/>
                <a:ea typeface="AR PL ShanHeiSun Uni" charset="0"/>
                <a:cs typeface="AR PL ShanHeiSun Uni" charset="0"/>
              </a:rPr>
              <a:t>Sign extended </a:t>
            </a:r>
            <a:r>
              <a:rPr lang="en-US" sz="16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then </a:t>
            </a:r>
            <a:r>
              <a:rPr lang="en-US" sz="1600" b="1" dirty="0" smtClean="0">
                <a:solidFill>
                  <a:srgbClr val="F40CD8"/>
                </a:solidFill>
                <a:latin typeface="Arial" charset="0"/>
                <a:ea typeface="AR PL ShanHeiSun Uni" charset="0"/>
                <a:cs typeface="AR PL ShanHeiSun Uni" charset="0"/>
              </a:rPr>
              <a:t>used in </a:t>
            </a:r>
            <a:r>
              <a:rPr lang="en-US" sz="1600" b="1" dirty="0" err="1" smtClean="0">
                <a:solidFill>
                  <a:srgbClr val="F40CD8"/>
                </a:solidFill>
                <a:latin typeface="Arial" charset="0"/>
                <a:ea typeface="AR PL ShanHeiSun Uni" charset="0"/>
                <a:cs typeface="AR PL ShanHeiSun Uni" charset="0"/>
              </a:rPr>
              <a:t>strncat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1519762" y="6156623"/>
            <a:ext cx="69624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strncat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fr-FR" sz="1600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fr-FR" sz="1600" dirty="0" smtClean="0">
                <a:latin typeface="Courier New" pitchFamily="49" charset="0"/>
                <a:cs typeface="Courier New" pitchFamily="49" charset="0"/>
              </a:rPr>
              <a:t> n);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10" grpId="0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>
          <a:xfrm>
            <a:off x="474133" y="15167"/>
            <a:ext cx="8041217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Another C vulnerability</a:t>
            </a:r>
            <a:endParaRPr lang="en-US" dirty="0"/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>
          <a:xfrm>
            <a:off x="628650" y="1136996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2002 FreeBSD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getpeername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bug (B&amp;O Ch. 2)</a:t>
            </a:r>
          </a:p>
          <a:p>
            <a:pPr lvl="1"/>
            <a:r>
              <a:rPr lang="en-US" dirty="0" smtClean="0"/>
              <a:t>Kernel code to copy hostname into user buffer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copy_from_kernel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call takes signed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for size from user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memcpy</a:t>
            </a:r>
            <a:r>
              <a:rPr lang="en-US" dirty="0" smtClean="0"/>
              <a:t> call uses unsigned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size_t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What if adversary gives a length of “-1” for his buffer size?</a:t>
            </a:r>
          </a:p>
          <a:p>
            <a:endParaRPr lang="en-US" dirty="0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995924" y="3093156"/>
            <a:ext cx="4752975" cy="1916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#define KSIZE 1024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kbuf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[KSIZE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]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memcpy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(void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void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src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size_t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n);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copy_from_kernel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(void *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user_dest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maxlen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/* Attempt to set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=min(KSIZE,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maxlen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 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KSIZE &lt;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maxlen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? KSIZE :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maxlen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memcpy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user_dest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kbuf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return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762000" y="5410200"/>
            <a:ext cx="8150225" cy="11636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lvl="1" eaLnBrk="1" hangingPunct="1">
              <a:spcBef>
                <a:spcPts val="62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10 Pitch" pitchFamily="1" charset="0"/>
                <a:ea typeface="AR PL ShanHeiSun Uni" charset="0"/>
                <a:cs typeface="AR PL ShanHeiSun Uni" charset="0"/>
              </a:rPr>
              <a:t>(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KSIZE &lt; -1</a:t>
            </a:r>
            <a:r>
              <a:rPr lang="en-US" sz="2000" b="1" dirty="0">
                <a:solidFill>
                  <a:srgbClr val="000066"/>
                </a:solidFill>
                <a:latin typeface="Courier 10 Pitch" pitchFamily="1" charset="0"/>
                <a:ea typeface="AR PL ShanHeiSun Uni" charset="0"/>
                <a:cs typeface="AR PL ShanHeiSun Uni" charset="0"/>
              </a:rPr>
              <a:t>)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is false, so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len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= -1</a:t>
            </a:r>
          </a:p>
          <a:p>
            <a:pPr lvl="1" eaLnBrk="1" hangingPunct="1">
              <a:spcBef>
                <a:spcPts val="62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memcpy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casts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-1</a:t>
            </a:r>
            <a:r>
              <a:rPr lang="en-US" sz="2000" b="1" dirty="0">
                <a:solidFill>
                  <a:srgbClr val="000066"/>
                </a:solidFill>
                <a:latin typeface="Courier 10 Pitch" pitchFamily="1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to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2</a:t>
            </a:r>
            <a:r>
              <a:rPr lang="en-US" sz="2000" b="1" baseline="330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32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-1</a:t>
            </a:r>
          </a:p>
          <a:p>
            <a:pPr lvl="1" eaLnBrk="1" hangingPunct="1">
              <a:spcBef>
                <a:spcPts val="625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Unauthorized kernel memory copied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out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cxnSp>
        <p:nvCxnSpPr>
          <p:cNvPr id="11" name="Straight Arrow Connector 10"/>
          <p:cNvCxnSpPr>
            <a:stCxn id="14" idx="0"/>
          </p:cNvCxnSpPr>
          <p:nvPr/>
        </p:nvCxnSpPr>
        <p:spPr>
          <a:xfrm flipH="1" flipV="1">
            <a:off x="6518496" y="3769589"/>
            <a:ext cx="1482563" cy="9768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4" idx="1"/>
          </p:cNvCxnSpPr>
          <p:nvPr/>
        </p:nvCxnSpPr>
        <p:spPr>
          <a:xfrm flipH="1">
            <a:off x="5178718" y="4931134"/>
            <a:ext cx="1679400" cy="781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58118" y="4746468"/>
            <a:ext cx="228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Type mismatch in Rust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600" dirty="0" smtClean="0"/>
              <a:t>Rust’s Ownership &amp; Borrowing</a:t>
            </a:r>
            <a:endParaRPr kumimoji="1" lang="zh-CN" alt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 smtClean="0"/>
              <a:t>Compiler enforced:</a:t>
            </a:r>
            <a:endParaRPr kumimoji="1" lang="en-US" altLang="zh-CN" dirty="0"/>
          </a:p>
          <a:p>
            <a:r>
              <a:rPr kumimoji="1" lang="en-US" altLang="zh-CN" dirty="0" smtClean="0"/>
              <a:t>Every resource has a unique </a:t>
            </a:r>
            <a:r>
              <a:rPr kumimoji="1" lang="en-US" altLang="zh-CN" i="1" dirty="0" smtClean="0">
                <a:solidFill>
                  <a:schemeClr val="accent1"/>
                </a:solidFill>
              </a:rPr>
              <a:t>owner</a:t>
            </a:r>
            <a:r>
              <a:rPr kumimoji="1" lang="en-US" altLang="zh-CN" dirty="0" smtClean="0"/>
              <a:t>.</a:t>
            </a:r>
          </a:p>
          <a:p>
            <a:r>
              <a:rPr kumimoji="1" lang="en-US" altLang="zh-CN" dirty="0" smtClean="0"/>
              <a:t>Others can </a:t>
            </a:r>
            <a:r>
              <a:rPr kumimoji="1" lang="en-US" altLang="zh-CN" i="1" dirty="0" smtClean="0">
                <a:solidFill>
                  <a:schemeClr val="accent1"/>
                </a:solidFill>
              </a:rPr>
              <a:t>borrow</a:t>
            </a:r>
            <a:r>
              <a:rPr kumimoji="1" lang="en-US" altLang="zh-CN" dirty="0" smtClean="0"/>
              <a:t> the resource from its owner (e.g. create an </a:t>
            </a:r>
            <a:r>
              <a:rPr kumimoji="1" lang="en-US" altLang="zh-CN" i="1" dirty="0" smtClean="0">
                <a:solidFill>
                  <a:schemeClr val="accent1"/>
                </a:solidFill>
              </a:rPr>
              <a:t>alias</a:t>
            </a:r>
            <a:r>
              <a:rPr kumimoji="1" lang="en-US" altLang="zh-CN" dirty="0" smtClean="0"/>
              <a:t>) with restrictions</a:t>
            </a:r>
          </a:p>
          <a:p>
            <a:r>
              <a:rPr kumimoji="1" lang="en-US" altLang="zh-CN" dirty="0" smtClean="0"/>
              <a:t>Owner </a:t>
            </a:r>
            <a:r>
              <a:rPr kumimoji="1" lang="en-US" altLang="zh-CN" i="1" dirty="0" smtClean="0">
                <a:solidFill>
                  <a:srgbClr val="FF0000"/>
                </a:solidFill>
              </a:rPr>
              <a:t>cannot</a:t>
            </a:r>
            <a:r>
              <a:rPr kumimoji="1" lang="en-US" altLang="zh-CN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/>
              <a:t>free or mutate its resource while it is borrowed.</a:t>
            </a:r>
            <a:endParaRPr kumimoji="1"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85556" y="1825625"/>
            <a:ext cx="1170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Aliasing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7" name="Plus 6"/>
          <p:cNvSpPr/>
          <p:nvPr/>
        </p:nvSpPr>
        <p:spPr>
          <a:xfrm>
            <a:off x="4484644" y="1926543"/>
            <a:ext cx="298938" cy="298938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859874" y="1825625"/>
            <a:ext cx="1354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Mutation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9" name="Multiply 8"/>
          <p:cNvSpPr/>
          <p:nvPr/>
        </p:nvSpPr>
        <p:spPr>
          <a:xfrm>
            <a:off x="3264142" y="1895769"/>
            <a:ext cx="1213339" cy="360485"/>
          </a:xfrm>
          <a:prstGeom prst="mathMultiply">
            <a:avLst/>
          </a:prstGeom>
          <a:solidFill>
            <a:srgbClr val="FF0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Multiply 9"/>
          <p:cNvSpPr/>
          <p:nvPr/>
        </p:nvSpPr>
        <p:spPr>
          <a:xfrm>
            <a:off x="4889264" y="1876214"/>
            <a:ext cx="1213339" cy="360485"/>
          </a:xfrm>
          <a:prstGeom prst="mathMultiply">
            <a:avLst/>
          </a:prstGeom>
          <a:solidFill>
            <a:srgbClr val="FF0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28650" y="5711964"/>
            <a:ext cx="274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 smtClean="0"/>
              <a:t>No need for runtime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97419" y="5711964"/>
            <a:ext cx="2073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 smtClean="0"/>
              <a:t>Memory safety</a:t>
            </a:r>
            <a:endParaRPr kumimoji="1" lang="zh-CN" alt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979656" y="5711964"/>
            <a:ext cx="2535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 smtClean="0"/>
              <a:t>Data-race freedom</a:t>
            </a:r>
            <a:endParaRPr kumimoji="1" lang="zh-CN" altLang="en-US" sz="2400" dirty="0"/>
          </a:p>
        </p:txBody>
      </p:sp>
      <p:sp>
        <p:nvSpPr>
          <p:cNvPr id="14" name="Down Arrow 13"/>
          <p:cNvSpPr/>
          <p:nvPr/>
        </p:nvSpPr>
        <p:spPr>
          <a:xfrm>
            <a:off x="4432210" y="4929449"/>
            <a:ext cx="403805" cy="7825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Left Arrow 14"/>
          <p:cNvSpPr/>
          <p:nvPr/>
        </p:nvSpPr>
        <p:spPr>
          <a:xfrm rot="20608348">
            <a:off x="2020871" y="5103095"/>
            <a:ext cx="1670539" cy="3912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Left Arrow 15"/>
          <p:cNvSpPr/>
          <p:nvPr/>
        </p:nvSpPr>
        <p:spPr>
          <a:xfrm rot="991652" flipH="1">
            <a:off x="5571393" y="5108837"/>
            <a:ext cx="1670539" cy="3912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4598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 animBg="1"/>
      <p:bldP spid="8" grpId="0"/>
      <p:bldP spid="9" grpId="0" animBg="1"/>
      <p:bldP spid="9" grpId="1" animBg="1"/>
      <p:bldP spid="10" grpId="0" animBg="1"/>
      <p:bldP spid="11" grpId="0"/>
      <p:bldP spid="12" grpId="0"/>
      <p:bldP spid="13" grpId="0"/>
      <p:bldP spid="14" grpId="0" animBg="1"/>
      <p:bldP spid="15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35139" y="3039696"/>
            <a:ext cx="4451526" cy="1590316"/>
          </a:xfrm>
          <a:prstGeom prst="rect">
            <a:avLst/>
          </a:prstGeom>
          <a:noFill/>
          <a:ln/>
        </p:spPr>
      </p:pic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628650" y="1543400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By default, Rust variables are immutable</a:t>
            </a:r>
          </a:p>
          <a:p>
            <a:pPr lvl="1"/>
            <a:r>
              <a:rPr lang="en-US" dirty="0" smtClean="0"/>
              <a:t>Usage checked by the compiler</a:t>
            </a:r>
          </a:p>
          <a:p>
            <a:pPr>
              <a:buNone/>
            </a:pPr>
            <a:r>
              <a:rPr kumimoji="1" lang="en-US" altLang="zh-CN" dirty="0" err="1" smtClean="0">
                <a:solidFill>
                  <a:srgbClr val="FF0000"/>
                </a:solidFill>
              </a:rPr>
              <a:t>mut</a:t>
            </a:r>
            <a:r>
              <a:rPr kumimoji="1" lang="en-US" altLang="zh-CN" dirty="0" smtClean="0"/>
              <a:t> is used to declare a resource as mutable.</a:t>
            </a:r>
            <a:endParaRPr kumimoji="1" lang="zh-CN" alt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But first…mutability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88330" y="3039696"/>
            <a:ext cx="36992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main() { 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a: i32 = 0; 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a = a + 1; 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println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!("{}" , a); 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4888093"/>
            <a:ext cx="51738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rustc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1.14.0 (e8a012324 2016-12-16)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error[E0384]: re-assignment of immutable variable `a`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--&gt; &lt;anon&gt;:3:5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|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2 |     let a: i32 = 0;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|         - first assignment to `a`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 |     a = a + 1;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|     ^^^^^^^^^ re-assignment of immutable variable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error: aborting due to previous error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42515" y="4824572"/>
            <a:ext cx="34387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rustc 1.14.0 (e8a012324 2016-12-16)</a:t>
            </a:r>
          </a:p>
          <a:p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pt-BR" sz="1200" dirty="0" smtClean="0">
                <a:latin typeface="Courier New" pitchFamily="49" charset="0"/>
                <a:cs typeface="Courier New" pitchFamily="49" charset="0"/>
              </a:rPr>
              <a:t>Program ended.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33361" y="4455240"/>
            <a:ext cx="2088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hlinkClick r:id="rId3"/>
              </a:rPr>
              <a:t>http://is.gd/OQDszP</a:t>
            </a:r>
            <a:endParaRPr lang="en-US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680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5" grpId="0"/>
      <p:bldP spid="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773878" y="2320969"/>
            <a:ext cx="7530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Dummy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{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,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}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foo()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Box::new(Dummy {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                      a: 0, 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                     b: 0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                  });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2048;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8" y="0"/>
            <a:ext cx="7886700" cy="1325563"/>
          </a:xfrm>
        </p:spPr>
        <p:txBody>
          <a:bodyPr/>
          <a:lstStyle/>
          <a:p>
            <a:r>
              <a:rPr kumimoji="1" lang="en-US" altLang="zh-CN" dirty="0" smtClean="0"/>
              <a:t>Ownership and lifetimes</a:t>
            </a:r>
            <a:endParaRPr kumimoji="1" lang="zh-CN" altLang="en-US" dirty="0"/>
          </a:p>
        </p:txBody>
      </p:sp>
      <p:sp>
        <p:nvSpPr>
          <p:cNvPr id="19" name="Content Placeholder 24"/>
          <p:cNvSpPr>
            <a:spLocks noGrp="1"/>
          </p:cNvSpPr>
          <p:nvPr>
            <p:ph idx="1"/>
          </p:nvPr>
        </p:nvSpPr>
        <p:spPr>
          <a:xfrm>
            <a:off x="628648" y="1065010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There can be only one “owner” of an object</a:t>
            </a:r>
          </a:p>
          <a:p>
            <a:pPr lvl="1"/>
            <a:r>
              <a:rPr lang="en-US" sz="2000" dirty="0" smtClean="0"/>
              <a:t>When the “owner” of the object goes out of scope, its data is automatically freed</a:t>
            </a:r>
          </a:p>
          <a:p>
            <a:pPr lvl="1"/>
            <a:r>
              <a:rPr lang="en-US" sz="2000" dirty="0" smtClean="0"/>
              <a:t>Can not access object beyond its lifetime (checked at compile-time)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82114" y="5228487"/>
            <a:ext cx="1547446" cy="4132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Rectangle 21"/>
          <p:cNvSpPr/>
          <p:nvPr/>
        </p:nvSpPr>
        <p:spPr>
          <a:xfrm>
            <a:off x="2182114" y="5641726"/>
            <a:ext cx="1547446" cy="4132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res</a:t>
            </a:r>
            <a:endParaRPr kumimoji="1" lang="zh-CN" altLang="en-US" dirty="0"/>
          </a:p>
        </p:txBody>
      </p:sp>
      <p:sp>
        <p:nvSpPr>
          <p:cNvPr id="23" name="Rectangle 22"/>
          <p:cNvSpPr/>
          <p:nvPr/>
        </p:nvSpPr>
        <p:spPr>
          <a:xfrm>
            <a:off x="2182114" y="6054965"/>
            <a:ext cx="1547446" cy="4132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Rectangle 23"/>
          <p:cNvSpPr/>
          <p:nvPr/>
        </p:nvSpPr>
        <p:spPr>
          <a:xfrm>
            <a:off x="5587668" y="5194620"/>
            <a:ext cx="1547446" cy="4132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.a = 0</a:t>
            </a:r>
            <a:endParaRPr kumimoji="1" lang="zh-CN" altLang="en-US" dirty="0"/>
          </a:p>
        </p:txBody>
      </p:sp>
      <p:sp>
        <p:nvSpPr>
          <p:cNvPr id="25" name="Rectangle 24"/>
          <p:cNvSpPr/>
          <p:nvPr/>
        </p:nvSpPr>
        <p:spPr>
          <a:xfrm>
            <a:off x="5587668" y="5607859"/>
            <a:ext cx="1547446" cy="4132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.b = 0</a:t>
            </a:r>
            <a:endParaRPr kumimoji="1" lang="zh-CN" altLang="en-US" dirty="0"/>
          </a:p>
        </p:txBody>
      </p:sp>
      <p:cxnSp>
        <p:nvCxnSpPr>
          <p:cNvPr id="26" name="Curved Connector 25"/>
          <p:cNvCxnSpPr>
            <a:stCxn id="25" idx="3"/>
          </p:cNvCxnSpPr>
          <p:nvPr/>
        </p:nvCxnSpPr>
        <p:spPr>
          <a:xfrm flipV="1">
            <a:off x="3729560" y="5401240"/>
            <a:ext cx="1858108" cy="413239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17219" y="6471696"/>
            <a:ext cx="677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Stack</a:t>
            </a:r>
            <a:endParaRPr kumimoji="1"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22998" y="628703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Heap</a:t>
            </a:r>
            <a:endParaRPr kumimoji="1" lang="zh-CN" altLang="en-US" dirty="0"/>
          </a:p>
        </p:txBody>
      </p:sp>
      <p:sp>
        <p:nvSpPr>
          <p:cNvPr id="29" name="Rectangle 28"/>
          <p:cNvSpPr/>
          <p:nvPr/>
        </p:nvSpPr>
        <p:spPr>
          <a:xfrm>
            <a:off x="5587668" y="5194619"/>
            <a:ext cx="1547446" cy="4132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mtClean="0"/>
              <a:t>.a = 2048</a:t>
            </a:r>
            <a:endParaRPr kumimoji="1" lang="zh-CN" altLang="en-US" dirty="0"/>
          </a:p>
        </p:txBody>
      </p:sp>
      <p:sp>
        <p:nvSpPr>
          <p:cNvPr id="30" name="Right Arrow 29"/>
          <p:cNvSpPr/>
          <p:nvPr/>
        </p:nvSpPr>
        <p:spPr>
          <a:xfrm>
            <a:off x="391414" y="3209144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4684414" y="2639086"/>
            <a:ext cx="2545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>
                <a:solidFill>
                  <a:schemeClr val="accent1"/>
                </a:solidFill>
              </a:rPr>
              <a:t>M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emory allocation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4209629" y="2864692"/>
            <a:ext cx="501162" cy="318961"/>
          </a:xfrm>
          <a:custGeom>
            <a:avLst/>
            <a:gdLst>
              <a:gd name="connsiteX0" fmla="*/ 501162 w 501162"/>
              <a:gd name="connsiteY0" fmla="*/ 2438 h 318961"/>
              <a:gd name="connsiteX1" fmla="*/ 96716 w 501162"/>
              <a:gd name="connsiteY1" fmla="*/ 46400 h 318961"/>
              <a:gd name="connsiteX2" fmla="*/ 0 w 501162"/>
              <a:gd name="connsiteY2" fmla="*/ 318961 h 31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1162" h="318961">
                <a:moveTo>
                  <a:pt x="501162" y="2438"/>
                </a:moveTo>
                <a:cubicBezTo>
                  <a:pt x="340702" y="-1958"/>
                  <a:pt x="180243" y="-6354"/>
                  <a:pt x="96716" y="46400"/>
                </a:cubicBezTo>
                <a:cubicBezTo>
                  <a:pt x="13189" y="99154"/>
                  <a:pt x="6594" y="209057"/>
                  <a:pt x="0" y="318961"/>
                </a:cubicBezTo>
              </a:path>
            </a:pathLst>
          </a:custGeom>
          <a:noFill/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Right Arrow 34"/>
          <p:cNvSpPr/>
          <p:nvPr/>
        </p:nvSpPr>
        <p:spPr>
          <a:xfrm>
            <a:off x="391412" y="4582971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2052464" y="4687026"/>
            <a:ext cx="5794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Resource owned by </a:t>
            </a:r>
            <a:r>
              <a:rPr kumimoji="1" lang="en-US" altLang="zh-CN" sz="2400" i="1" dirty="0" smtClean="0"/>
              <a:t>res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is </a:t>
            </a:r>
            <a:r>
              <a:rPr kumimoji="1" lang="en-US" altLang="zh-CN" sz="2400" i="1" dirty="0" smtClean="0">
                <a:solidFill>
                  <a:srgbClr val="FF0000"/>
                </a:solidFill>
              </a:rPr>
              <a:t>freed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automatically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cxnSp>
        <p:nvCxnSpPr>
          <p:cNvPr id="37" name="Straight Arrow Connector 36"/>
          <p:cNvCxnSpPr>
            <a:stCxn id="36" idx="1"/>
          </p:cNvCxnSpPr>
          <p:nvPr/>
        </p:nvCxnSpPr>
        <p:spPr>
          <a:xfrm flipH="1" flipV="1">
            <a:off x="1068422" y="4710459"/>
            <a:ext cx="984042" cy="207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115481" y="5136540"/>
            <a:ext cx="847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owns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96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 animBg="1"/>
      <p:bldP spid="23" grpId="0" animBg="1"/>
      <p:bldP spid="24" grpId="0" animBg="1"/>
      <p:bldP spid="24" grpId="1" animBg="1"/>
      <p:bldP spid="25" grpId="0" animBg="1"/>
      <p:bldP spid="25" grpId="1" animBg="1"/>
      <p:bldP spid="27" grpId="0"/>
      <p:bldP spid="28" grpId="0"/>
      <p:bldP spid="29" grpId="0" animBg="1"/>
      <p:bldP spid="29" grpId="1" animBg="1"/>
      <p:bldP spid="30" grpId="0" animBg="1"/>
      <p:bldP spid="30" grpId="1" animBg="1"/>
      <p:bldP spid="32" grpId="0"/>
      <p:bldP spid="34" grpId="0" animBg="1"/>
      <p:bldP spid="35" grpId="0" animBg="1"/>
      <p:bldP spid="36" grpId="0"/>
      <p:bldP spid="3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changes ownership</a:t>
            </a:r>
            <a:endParaRPr lang="en-US" dirty="0"/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84399" y="1525057"/>
            <a:ext cx="4453467" cy="2028286"/>
          </a:xfrm>
          <a:noFill/>
          <a:ln/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131644" y="3553343"/>
            <a:ext cx="20875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http://is.gd/pZKiBw</a:t>
            </a:r>
            <a:endParaRPr lang="en-US" dirty="0"/>
          </a:p>
        </p:txBody>
      </p:sp>
      <p:pic>
        <p:nvPicPr>
          <p:cNvPr id="7" name="Picture 6" descr="rus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3281" y="4541253"/>
            <a:ext cx="5076191" cy="1952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 </a:t>
            </a:r>
            <a:r>
              <a:rPr lang="en-US" dirty="0" smtClean="0"/>
              <a:t>transfers </a:t>
            </a:r>
            <a:r>
              <a:rPr lang="en-US" dirty="0" smtClean="0"/>
              <a:t>in function calls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49" y="1529084"/>
            <a:ext cx="75306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Dummy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{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,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}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foo()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Box::new(Dummy {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          a: 0, 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         b: 0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      });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take(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println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!(“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res.a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{}”,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</a:p>
          <a:p>
            <a:endParaRPr kumimoji="1" lang="en-US" altLang="zh-CN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endParaRPr kumimoji="1" lang="en-US" altLang="zh-CN" b="1" dirty="0" smtClean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endParaRPr kumimoji="1" lang="en-US" altLang="zh-CN" b="1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take(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arg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Box&lt;Dummy&gt;)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031023" y="3745523"/>
            <a:ext cx="114300" cy="1406769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45323" y="4350094"/>
            <a:ext cx="4632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Ownership is </a:t>
            </a:r>
            <a:r>
              <a:rPr kumimoji="1" lang="en-US" altLang="zh-CN" sz="2400" i="1" dirty="0" smtClean="0">
                <a:solidFill>
                  <a:srgbClr val="FF0000"/>
                </a:solidFill>
              </a:rPr>
              <a:t>moved 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from </a:t>
            </a:r>
            <a:r>
              <a:rPr kumimoji="1" lang="en-US" altLang="zh-CN" sz="2400" i="1" dirty="0" smtClean="0"/>
              <a:t>res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to </a:t>
            </a:r>
            <a:r>
              <a:rPr kumimoji="1" lang="en-US" altLang="zh-CN" sz="2400" i="1" dirty="0" err="1" smtClean="0"/>
              <a:t>arg</a:t>
            </a:r>
            <a:endParaRPr kumimoji="1" lang="zh-CN" altLang="en-US" sz="2400" i="1" dirty="0"/>
          </a:p>
        </p:txBody>
      </p:sp>
      <p:sp>
        <p:nvSpPr>
          <p:cNvPr id="10" name="Right Arrow 9"/>
          <p:cNvSpPr/>
          <p:nvPr/>
        </p:nvSpPr>
        <p:spPr>
          <a:xfrm>
            <a:off x="246184" y="3490546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Right Arrow 10"/>
          <p:cNvSpPr/>
          <p:nvPr/>
        </p:nvSpPr>
        <p:spPr>
          <a:xfrm>
            <a:off x="246183" y="5417891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230923" y="5791289"/>
            <a:ext cx="7317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err="1" smtClean="0"/>
              <a:t>arg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is out of scope and the resource is freed automatically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905608" y="5556738"/>
            <a:ext cx="316523" cy="465993"/>
          </a:xfrm>
          <a:custGeom>
            <a:avLst/>
            <a:gdLst>
              <a:gd name="connsiteX0" fmla="*/ 316523 w 316523"/>
              <a:gd name="connsiteY0" fmla="*/ 465993 h 465993"/>
              <a:gd name="connsiteX1" fmla="*/ 79130 w 316523"/>
              <a:gd name="connsiteY1" fmla="*/ 351693 h 465993"/>
              <a:gd name="connsiteX2" fmla="*/ 158261 w 316523"/>
              <a:gd name="connsiteY2" fmla="*/ 70339 h 465993"/>
              <a:gd name="connsiteX3" fmla="*/ 0 w 316523"/>
              <a:gd name="connsiteY3" fmla="*/ 0 h 465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523" h="465993">
                <a:moveTo>
                  <a:pt x="316523" y="465993"/>
                </a:moveTo>
                <a:cubicBezTo>
                  <a:pt x="211015" y="441814"/>
                  <a:pt x="105507" y="417635"/>
                  <a:pt x="79130" y="351693"/>
                </a:cubicBezTo>
                <a:cubicBezTo>
                  <a:pt x="52753" y="285751"/>
                  <a:pt x="171449" y="128954"/>
                  <a:pt x="158261" y="70339"/>
                </a:cubicBezTo>
                <a:cubicBezTo>
                  <a:pt x="145073" y="11723"/>
                  <a:pt x="72536" y="5861"/>
                  <a:pt x="0" y="0"/>
                </a:cubicBezTo>
              </a:path>
            </a:pathLst>
          </a:custGeom>
          <a:noFill/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Right Arrow 13"/>
          <p:cNvSpPr/>
          <p:nvPr/>
        </p:nvSpPr>
        <p:spPr>
          <a:xfrm>
            <a:off x="246182" y="3811830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5930411" y="3704839"/>
            <a:ext cx="209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Compiler Error!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451231" y="3935671"/>
            <a:ext cx="47918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520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8" grpId="0"/>
      <p:bldP spid="10" grpId="0" animBg="1"/>
      <p:bldP spid="10" grpId="1" animBg="1"/>
      <p:bldP spid="11" grpId="0" animBg="1"/>
      <p:bldP spid="11" grpId="1" animBg="1"/>
      <p:bldP spid="12" grpId="0"/>
      <p:bldP spid="13" grpId="0" animBg="1"/>
      <p:bldP spid="14" grpId="0" animBg="1"/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Borrowing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You can borrow ownership of an object </a:t>
            </a:r>
            <a:r>
              <a:rPr lang="en-US" dirty="0" smtClean="0"/>
              <a:t>using the &amp; operator in </a:t>
            </a:r>
            <a:r>
              <a:rPr lang="en-US" dirty="0" smtClean="0"/>
              <a:t>order to modify it </a:t>
            </a:r>
            <a:r>
              <a:rPr lang="en-US" dirty="0" smtClean="0"/>
              <a:t>(</a:t>
            </a:r>
            <a:r>
              <a:rPr lang="en-US" dirty="0" smtClean="0"/>
              <a:t>with </a:t>
            </a:r>
            <a:r>
              <a:rPr lang="en-US" dirty="0" smtClean="0"/>
              <a:t>some </a:t>
            </a:r>
            <a:r>
              <a:rPr lang="en-US" dirty="0" smtClean="0"/>
              <a:t>restrictions)</a:t>
            </a:r>
            <a:endParaRPr lang="en-US" dirty="0" smtClean="0"/>
          </a:p>
          <a:p>
            <a:pPr lvl="1"/>
            <a:r>
              <a:rPr lang="en-US" dirty="0" smtClean="0"/>
              <a:t>You cannot borrow mutable reference from immutable object</a:t>
            </a:r>
          </a:p>
          <a:p>
            <a:pPr lvl="2"/>
            <a:r>
              <a:rPr lang="en-US" dirty="0" smtClean="0"/>
              <a:t>Or mutate an object immutably borrowed</a:t>
            </a:r>
          </a:p>
          <a:p>
            <a:pPr lvl="1"/>
            <a:r>
              <a:rPr lang="en-US" dirty="0" smtClean="0"/>
              <a:t>You cannot borrow more than one mutable reference </a:t>
            </a:r>
            <a:r>
              <a:rPr lang="en-US" dirty="0" smtClean="0"/>
              <a:t>(to support atomicity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You can borrow an immutable reference many times</a:t>
            </a:r>
          </a:p>
          <a:p>
            <a:pPr lvl="1"/>
            <a:r>
              <a:rPr lang="en-US" dirty="0" smtClean="0"/>
              <a:t>There cannot exist a mutable reference and an immutable one simultaneously (removes race conditions)</a:t>
            </a:r>
          </a:p>
          <a:p>
            <a:pPr lvl="1"/>
            <a:r>
              <a:rPr lang="en-US" dirty="0" smtClean="0"/>
              <a:t>The lifetime of a borrowed reference should end before the lifetime of the owner object does (removes use after free)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Borrowing </a:t>
            </a:r>
            <a:r>
              <a:rPr kumimoji="1" lang="en-US" altLang="zh-CN" dirty="0" smtClean="0"/>
              <a:t>example (&amp;)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46602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You cannot borrow mutable reference from immutable object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3221616"/>
            <a:ext cx="7530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Dummy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{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,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}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foo()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= Box::new(Dummy{a: 0, b: 0});</a:t>
            </a:r>
          </a:p>
          <a:p>
            <a:endParaRPr kumimoji="1" lang="en-US" altLang="zh-CN" dirty="0" smtClean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2048;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borrower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&amp;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70838" y="4514277"/>
            <a:ext cx="3765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Error: Resource is immutable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165231" y="4745109"/>
            <a:ext cx="905607" cy="689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17031" y="5589606"/>
            <a:ext cx="50983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Error: Cannot get a mutable borrowing</a:t>
            </a:r>
          </a:p>
          <a:p>
            <a:r>
              <a:rPr kumimoji="1" lang="en-US" altLang="zh-CN" sz="2400" i="1" dirty="0">
                <a:solidFill>
                  <a:srgbClr val="FF0000"/>
                </a:solidFill>
              </a:rPr>
              <a:t> </a:t>
            </a:r>
            <a:r>
              <a:rPr kumimoji="1" lang="en-US" altLang="zh-CN" sz="2400" i="1" dirty="0" smtClean="0">
                <a:solidFill>
                  <a:srgbClr val="FF0000"/>
                </a:solidFill>
              </a:rPr>
              <a:t>          of an immutable resource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699124" y="5499862"/>
            <a:ext cx="729876" cy="536462"/>
          </a:xfrm>
          <a:custGeom>
            <a:avLst/>
            <a:gdLst>
              <a:gd name="connsiteX0" fmla="*/ 729876 w 729876"/>
              <a:gd name="connsiteY0" fmla="*/ 536331 h 536462"/>
              <a:gd name="connsiteX1" fmla="*/ 114 w 729876"/>
              <a:gd name="connsiteY1" fmla="*/ 448408 h 536462"/>
              <a:gd name="connsiteX2" fmla="*/ 685914 w 729876"/>
              <a:gd name="connsiteY2" fmla="*/ 0 h 536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9876" h="536462">
                <a:moveTo>
                  <a:pt x="729876" y="536331"/>
                </a:moveTo>
                <a:cubicBezTo>
                  <a:pt x="368658" y="537063"/>
                  <a:pt x="7441" y="537796"/>
                  <a:pt x="114" y="448408"/>
                </a:cubicBezTo>
                <a:cubicBezTo>
                  <a:pt x="-7213" y="359020"/>
                  <a:pt x="339350" y="179510"/>
                  <a:pt x="685914" y="0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0771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But…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Type errors easy to make</a:t>
            </a:r>
          </a:p>
          <a:p>
            <a:pPr lvl="1"/>
            <a:r>
              <a:rPr lang="en-US" dirty="0" smtClean="0"/>
              <a:t>Integer promotion/coercion errors</a:t>
            </a:r>
          </a:p>
          <a:p>
            <a:pPr lvl="1"/>
            <a:r>
              <a:rPr lang="en-US" dirty="0" smtClean="0"/>
              <a:t>Unsigned vs. signed errors</a:t>
            </a:r>
          </a:p>
          <a:p>
            <a:pPr lvl="1"/>
            <a:r>
              <a:rPr lang="en-US" dirty="0" smtClean="0"/>
              <a:t>Integer casting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Borrowing example (&amp;)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49" y="2005458"/>
            <a:ext cx="75306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Dummy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{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,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}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foo()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= Box::new(Dummy{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         a: 0, 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         b: 0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     });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take(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&amp;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2048;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</a:p>
          <a:p>
            <a:endParaRPr kumimoji="1" lang="en-US" altLang="zh-CN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endParaRPr kumimoji="1" lang="en-US" altLang="zh-CN" b="1" dirty="0" smtClean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endParaRPr kumimoji="1" lang="en-US" altLang="zh-CN" b="1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take(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arg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&amp;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Box&lt;Dummy&gt;)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arg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2048;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46184" y="3975973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Freeform 5"/>
          <p:cNvSpPr/>
          <p:nvPr/>
        </p:nvSpPr>
        <p:spPr>
          <a:xfrm>
            <a:off x="2074985" y="4248535"/>
            <a:ext cx="263769" cy="1389184"/>
          </a:xfrm>
          <a:custGeom>
            <a:avLst/>
            <a:gdLst>
              <a:gd name="connsiteX0" fmla="*/ 263769 w 263769"/>
              <a:gd name="connsiteY0" fmla="*/ 0 h 1389184"/>
              <a:gd name="connsiteX1" fmla="*/ 0 w 263769"/>
              <a:gd name="connsiteY1" fmla="*/ 1389184 h 1389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3769" h="1389184">
                <a:moveTo>
                  <a:pt x="263769" y="0"/>
                </a:moveTo>
                <a:lnTo>
                  <a:pt x="0" y="1389184"/>
                </a:lnTo>
              </a:path>
            </a:pathLst>
          </a:custGeom>
          <a:noFill/>
          <a:ln w="38100">
            <a:solidFill>
              <a:schemeClr val="accent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292594" y="4802044"/>
            <a:ext cx="6232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Resource is </a:t>
            </a:r>
            <a:r>
              <a:rPr kumimoji="1" lang="en-US" altLang="zh-CN" sz="2400" i="1" dirty="0" smtClean="0">
                <a:solidFill>
                  <a:srgbClr val="FF0000"/>
                </a:solidFill>
              </a:rPr>
              <a:t>immutably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</a:t>
            </a:r>
            <a:r>
              <a:rPr kumimoji="1" lang="en-US" altLang="zh-CN" sz="2400" i="1" dirty="0" smtClean="0">
                <a:solidFill>
                  <a:srgbClr val="FF0000"/>
                </a:solidFill>
              </a:rPr>
              <a:t>borrowed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by </a:t>
            </a:r>
            <a:r>
              <a:rPr kumimoji="1" lang="en-US" altLang="zh-CN" sz="2400" i="1" dirty="0" err="1" smtClean="0"/>
              <a:t>arg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from </a:t>
            </a:r>
            <a:r>
              <a:rPr kumimoji="1" lang="en-US" altLang="zh-CN" sz="2400" i="1" dirty="0" smtClean="0"/>
              <a:t>res</a:t>
            </a:r>
            <a:endParaRPr kumimoji="1" lang="zh-CN" altLang="en-US" sz="2400" i="1" dirty="0"/>
          </a:p>
        </p:txBody>
      </p:sp>
      <p:sp>
        <p:nvSpPr>
          <p:cNvPr id="8" name="Right Arrow 7"/>
          <p:cNvSpPr/>
          <p:nvPr/>
        </p:nvSpPr>
        <p:spPr>
          <a:xfrm>
            <a:off x="248042" y="6198048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910983" y="6371202"/>
            <a:ext cx="5561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Resource is still owned by </a:t>
            </a:r>
            <a:r>
              <a:rPr kumimoji="1" lang="en-US" altLang="zh-CN" sz="2400" i="1" dirty="0" smtClean="0"/>
              <a:t>res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. No free here.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67154" y="6332315"/>
            <a:ext cx="844061" cy="298939"/>
          </a:xfrm>
          <a:custGeom>
            <a:avLst/>
            <a:gdLst>
              <a:gd name="connsiteX0" fmla="*/ 844061 w 844061"/>
              <a:gd name="connsiteY0" fmla="*/ 298939 h 298939"/>
              <a:gd name="connsiteX1" fmla="*/ 448408 w 844061"/>
              <a:gd name="connsiteY1" fmla="*/ 263769 h 298939"/>
              <a:gd name="connsiteX2" fmla="*/ 334108 w 844061"/>
              <a:gd name="connsiteY2" fmla="*/ 87923 h 298939"/>
              <a:gd name="connsiteX3" fmla="*/ 0 w 844061"/>
              <a:gd name="connsiteY3" fmla="*/ 0 h 298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4061" h="298939">
                <a:moveTo>
                  <a:pt x="844061" y="298939"/>
                </a:moveTo>
                <a:cubicBezTo>
                  <a:pt x="688730" y="298938"/>
                  <a:pt x="533400" y="298938"/>
                  <a:pt x="448408" y="263769"/>
                </a:cubicBezTo>
                <a:cubicBezTo>
                  <a:pt x="363416" y="228600"/>
                  <a:pt x="408842" y="131884"/>
                  <a:pt x="334108" y="87923"/>
                </a:cubicBezTo>
                <a:cubicBezTo>
                  <a:pt x="259374" y="43962"/>
                  <a:pt x="129687" y="21981"/>
                  <a:pt x="0" y="0"/>
                </a:cubicBezTo>
              </a:path>
            </a:pathLst>
          </a:custGeom>
          <a:noFill/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529862" y="4512202"/>
            <a:ext cx="677007" cy="1125518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41989" y="4633020"/>
            <a:ext cx="4655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Resource is </a:t>
            </a:r>
            <a:r>
              <a:rPr kumimoji="1" lang="en-US" altLang="zh-CN" sz="2400" i="1" dirty="0" smtClean="0">
                <a:solidFill>
                  <a:srgbClr val="FF0000"/>
                </a:solidFill>
              </a:rPr>
              <a:t>returned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from </a:t>
            </a:r>
            <a:r>
              <a:rPr kumimoji="1" lang="en-US" altLang="zh-CN" sz="2400" i="1" dirty="0" err="1" smtClean="0"/>
              <a:t>arg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to </a:t>
            </a:r>
            <a:r>
              <a:rPr kumimoji="1" lang="en-US" altLang="zh-CN" sz="2400" i="1" dirty="0" smtClean="0"/>
              <a:t>res</a:t>
            </a:r>
            <a:endParaRPr kumimoji="1" lang="zh-CN" altLang="en-US" sz="2400" i="1" dirty="0"/>
          </a:p>
        </p:txBody>
      </p:sp>
      <p:sp>
        <p:nvSpPr>
          <p:cNvPr id="14" name="Right Arrow 13"/>
          <p:cNvSpPr/>
          <p:nvPr/>
        </p:nvSpPr>
        <p:spPr>
          <a:xfrm>
            <a:off x="246182" y="4257225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Right Arrow 18"/>
          <p:cNvSpPr/>
          <p:nvPr/>
        </p:nvSpPr>
        <p:spPr>
          <a:xfrm>
            <a:off x="246182" y="5921048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464715" y="5587617"/>
            <a:ext cx="45218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Compiler Error: Cannot mutate via </a:t>
            </a:r>
          </a:p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an immutable reference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130062" y="6048536"/>
            <a:ext cx="126389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28647" y="1433689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You cannot mutate an object immutably borrowed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099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E8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/>
      <p:bldP spid="7" grpId="1"/>
      <p:bldP spid="8" grpId="0" animBg="1"/>
      <p:bldP spid="8" grpId="1" animBg="1"/>
      <p:bldP spid="9" grpId="0"/>
      <p:bldP spid="10" grpId="0" animBg="1"/>
      <p:bldP spid="13" grpId="0"/>
      <p:bldP spid="14" grpId="0" animBg="1"/>
      <p:bldP spid="19" grpId="0" animBg="1"/>
      <p:bldP spid="19" grpId="1" animBg="1"/>
      <p:bldP spid="20" grpId="0"/>
      <p:bldP spid="20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Borrowing example (&amp;</a:t>
            </a:r>
            <a:r>
              <a:rPr kumimoji="1" lang="en-US" altLang="zh-CN" dirty="0" err="1" smtClean="0"/>
              <a:t>mut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20288" y="2446840"/>
            <a:ext cx="1170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Aliasing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5" name="Plus 4"/>
          <p:cNvSpPr/>
          <p:nvPr/>
        </p:nvSpPr>
        <p:spPr>
          <a:xfrm>
            <a:off x="6819376" y="2547758"/>
            <a:ext cx="298938" cy="298938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194606" y="2446840"/>
            <a:ext cx="1354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Mutation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7" name="Multiply 6"/>
          <p:cNvSpPr/>
          <p:nvPr/>
        </p:nvSpPr>
        <p:spPr>
          <a:xfrm>
            <a:off x="5653754" y="2497429"/>
            <a:ext cx="1213339" cy="360485"/>
          </a:xfrm>
          <a:prstGeom prst="mathMultiply">
            <a:avLst/>
          </a:prstGeom>
          <a:solidFill>
            <a:srgbClr val="FF0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28649" y="2490885"/>
            <a:ext cx="75306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Dummy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{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,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}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foo()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= Box::new(Dummy{a: 0, b: 0});</a:t>
            </a:r>
          </a:p>
          <a:p>
            <a:endParaRPr kumimoji="1" lang="en-US" altLang="zh-CN" dirty="0" smtClean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take(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&amp;</a:t>
            </a:r>
            <a:r>
              <a:rPr kumimoji="1" lang="en-US" altLang="zh-CN" dirty="0" err="1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4096;</a:t>
            </a:r>
          </a:p>
          <a:p>
            <a:endParaRPr kumimoji="1" lang="en-US" altLang="zh-CN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borrower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&amp;</a:t>
            </a:r>
            <a:r>
              <a:rPr kumimoji="1" lang="en-US" altLang="zh-CN" dirty="0" err="1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</a:p>
          <a:p>
            <a:endParaRPr kumimoji="1" lang="en-US" altLang="zh-CN" dirty="0" smtClean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</a:p>
          <a:p>
            <a:endParaRPr kumimoji="1" lang="en-US" altLang="zh-CN" b="1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take(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arg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&amp;</a:t>
            </a:r>
            <a:r>
              <a:rPr kumimoji="1" lang="en-US" altLang="zh-CN" dirty="0" err="1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Box&lt;Dummy&gt;)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i="1" dirty="0" err="1" smtClean="0">
                <a:solidFill>
                  <a:schemeClr val="accent6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arg</a:t>
            </a:r>
            <a:r>
              <a:rPr kumimoji="1" lang="en-US" altLang="zh-CN" dirty="0" err="1" smtClean="0">
                <a:solidFill>
                  <a:schemeClr val="accent6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dirty="0" smtClean="0">
                <a:solidFill>
                  <a:schemeClr val="accent6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= 2048;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8523" y="4107989"/>
            <a:ext cx="4482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Mutably borrowed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by </a:t>
            </a:r>
            <a:r>
              <a:rPr kumimoji="1" lang="en-US" altLang="zh-CN" sz="2400" i="1" dirty="0" err="1" smtClean="0"/>
              <a:t>arg</a:t>
            </a:r>
            <a:r>
              <a:rPr kumimoji="1" lang="en-US" altLang="zh-CN" sz="2400" i="1" dirty="0" smtClean="0"/>
              <a:t> 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from </a:t>
            </a:r>
            <a:r>
              <a:rPr kumimoji="1" lang="en-US" altLang="zh-CN" sz="2400" i="1" dirty="0" smtClean="0"/>
              <a:t>res</a:t>
            </a:r>
            <a:endParaRPr kumimoji="1" lang="zh-CN" altLang="en-US" sz="2400" i="1" dirty="0"/>
          </a:p>
        </p:txBody>
      </p:sp>
      <p:sp>
        <p:nvSpPr>
          <p:cNvPr id="12" name="Freeform 11"/>
          <p:cNvSpPr/>
          <p:nvPr/>
        </p:nvSpPr>
        <p:spPr>
          <a:xfrm>
            <a:off x="2198077" y="4153669"/>
            <a:ext cx="1100446" cy="1644162"/>
          </a:xfrm>
          <a:custGeom>
            <a:avLst/>
            <a:gdLst>
              <a:gd name="connsiteX0" fmla="*/ 808892 w 1100446"/>
              <a:gd name="connsiteY0" fmla="*/ 0 h 1644162"/>
              <a:gd name="connsiteX1" fmla="*/ 1055077 w 1100446"/>
              <a:gd name="connsiteY1" fmla="*/ 281354 h 1644162"/>
              <a:gd name="connsiteX2" fmla="*/ 0 w 1100446"/>
              <a:gd name="connsiteY2" fmla="*/ 1644162 h 1644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0446" h="1644162">
                <a:moveTo>
                  <a:pt x="808892" y="0"/>
                </a:moveTo>
                <a:cubicBezTo>
                  <a:pt x="999392" y="3663"/>
                  <a:pt x="1189892" y="7327"/>
                  <a:pt x="1055077" y="281354"/>
                </a:cubicBezTo>
                <a:cubicBezTo>
                  <a:pt x="920262" y="555381"/>
                  <a:pt x="460131" y="1099771"/>
                  <a:pt x="0" y="1644162"/>
                </a:cubicBezTo>
              </a:path>
            </a:pathLst>
          </a:custGeom>
          <a:noFill/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357856" y="5369282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Returned from </a:t>
            </a:r>
            <a:r>
              <a:rPr kumimoji="1" lang="en-US" altLang="zh-CN" sz="2400" i="1" dirty="0" err="1" smtClean="0"/>
              <a:t>arg</a:t>
            </a:r>
            <a:r>
              <a:rPr kumimoji="1" lang="en-US" altLang="zh-CN" sz="2400" i="1" dirty="0" smtClean="0"/>
              <a:t> 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to </a:t>
            </a:r>
            <a:r>
              <a:rPr kumimoji="1" lang="en-US" altLang="zh-CN" sz="2400" i="1" dirty="0" smtClean="0"/>
              <a:t>res</a:t>
            </a:r>
            <a:endParaRPr kumimoji="1" lang="zh-CN" altLang="en-US" sz="2400" i="1" dirty="0"/>
          </a:p>
        </p:txBody>
      </p:sp>
      <p:sp>
        <p:nvSpPr>
          <p:cNvPr id="15" name="Freeform 14"/>
          <p:cNvSpPr/>
          <p:nvPr/>
        </p:nvSpPr>
        <p:spPr>
          <a:xfrm>
            <a:off x="1600200" y="4514154"/>
            <a:ext cx="648014" cy="1301262"/>
          </a:xfrm>
          <a:custGeom>
            <a:avLst/>
            <a:gdLst>
              <a:gd name="connsiteX0" fmla="*/ 386862 w 648014"/>
              <a:gd name="connsiteY0" fmla="*/ 1301262 h 1301262"/>
              <a:gd name="connsiteX1" fmla="*/ 633046 w 648014"/>
              <a:gd name="connsiteY1" fmla="*/ 879231 h 1301262"/>
              <a:gd name="connsiteX2" fmla="*/ 0 w 648014"/>
              <a:gd name="connsiteY2" fmla="*/ 0 h 1301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8014" h="1301262">
                <a:moveTo>
                  <a:pt x="386862" y="1301262"/>
                </a:moveTo>
                <a:cubicBezTo>
                  <a:pt x="542192" y="1198685"/>
                  <a:pt x="697523" y="1096108"/>
                  <a:pt x="633046" y="879231"/>
                </a:cubicBezTo>
                <a:cubicBezTo>
                  <a:pt x="568569" y="662354"/>
                  <a:pt x="284284" y="331177"/>
                  <a:pt x="0" y="0"/>
                </a:cubicBezTo>
              </a:path>
            </a:pathLst>
          </a:custGeom>
          <a:noFill/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027730" y="4614543"/>
            <a:ext cx="38150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Multiple mutable borrowings</a:t>
            </a:r>
          </a:p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are disallowed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16" idx="1"/>
          </p:cNvCxnSpPr>
          <p:nvPr/>
        </p:nvCxnSpPr>
        <p:spPr>
          <a:xfrm flipH="1">
            <a:off x="4572000" y="5030042"/>
            <a:ext cx="455730" cy="1347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47959" y="4990897"/>
            <a:ext cx="3631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strike="sngStrike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strike="sngStrike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strike="sngStrike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alias   </a:t>
            </a:r>
            <a:r>
              <a:rPr kumimoji="1" lang="en-US" altLang="zh-CN" strike="sngStrike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= &amp;</a:t>
            </a:r>
            <a:r>
              <a:rPr kumimoji="1" lang="en-US" altLang="zh-CN" strike="sngStrike" dirty="0" err="1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strike="sngStrike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strike="sngStrike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strike="sngStrike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28650" y="1520822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You cannot borrow more than one mutable reference</a:t>
            </a:r>
          </a:p>
        </p:txBody>
      </p:sp>
    </p:spTree>
    <p:extLst>
      <p:ext uri="{BB962C8B-B14F-4D97-AF65-F5344CB8AC3E}">
        <p14:creationId xmlns:p14="http://schemas.microsoft.com/office/powerpoint/2010/main" xmlns="" val="21857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 uiExpand="1" build="allAtOnce"/>
      <p:bldP spid="3" grpId="0" uiExpand="1"/>
      <p:bldP spid="3" grpId="1" uiExpand="1"/>
      <p:bldP spid="12" grpId="0" uiExpand="1" animBg="1"/>
      <p:bldP spid="12" grpId="1" uiExpand="1" animBg="1"/>
      <p:bldP spid="13" grpId="0" uiExpand="1"/>
      <p:bldP spid="13" grpId="1" uiExpand="1"/>
      <p:bldP spid="15" grpId="0" uiExpand="1" animBg="1"/>
      <p:bldP spid="15" grpId="1" uiExpand="1" animBg="1"/>
      <p:bldP spid="16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28650" y="1622423"/>
            <a:ext cx="7886700" cy="4351338"/>
          </a:xfrm>
        </p:spPr>
        <p:txBody>
          <a:bodyPr/>
          <a:lstStyle/>
          <a:p>
            <a:pPr lvl="0">
              <a:buNone/>
              <a:defRPr/>
            </a:pPr>
            <a:r>
              <a:rPr lang="en-US" dirty="0" smtClean="0"/>
              <a:t>You can borrow more than one immutable reference</a:t>
            </a:r>
          </a:p>
          <a:p>
            <a:pPr marL="628650" lvl="1">
              <a:spcBef>
                <a:spcPts val="750"/>
              </a:spcBef>
              <a:buFont typeface="Arial" pitchFamily="34" charset="0"/>
              <a:buChar char="•"/>
            </a:pPr>
            <a:r>
              <a:rPr lang="en-US" sz="2000" dirty="0" smtClean="0"/>
              <a:t>But, there cannot exist a mutable reference and an immutable one simultaneously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Immutable, shared borrowing </a:t>
            </a:r>
            <a:r>
              <a:rPr kumimoji="1" lang="en-US" altLang="zh-CN" dirty="0"/>
              <a:t>(&amp;)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49" y="2818266"/>
            <a:ext cx="75306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Dummy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{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,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}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foo()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= Box::new(Dummy{a: 0, b: 0});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alias1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&amp;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alias2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&amp;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alias3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alias2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</a:t>
            </a:r>
            <a:r>
              <a:rPr kumimoji="1" lang="en-US" altLang="zh-CN" i="1" strike="sngStrike" dirty="0" err="1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strike="sngStrike" dirty="0" err="1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strike="sngStrike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= 2048;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}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i="1" dirty="0" err="1" smtClean="0">
                <a:solidFill>
                  <a:schemeClr val="accent6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err="1" smtClean="0">
                <a:solidFill>
                  <a:schemeClr val="accent6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dirty="0" smtClean="0">
                <a:solidFill>
                  <a:schemeClr val="accent6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= 2048;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20288" y="2774221"/>
            <a:ext cx="1170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Aliasing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7" name="Plus 6"/>
          <p:cNvSpPr/>
          <p:nvPr/>
        </p:nvSpPr>
        <p:spPr>
          <a:xfrm>
            <a:off x="6819376" y="2875139"/>
            <a:ext cx="298938" cy="298938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7194606" y="2774221"/>
            <a:ext cx="1354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Mutation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9" name="Multiply 8"/>
          <p:cNvSpPr/>
          <p:nvPr/>
        </p:nvSpPr>
        <p:spPr>
          <a:xfrm>
            <a:off x="7264980" y="2816319"/>
            <a:ext cx="1213339" cy="360485"/>
          </a:xfrm>
          <a:prstGeom prst="mathMultiply">
            <a:avLst/>
          </a:prstGeom>
          <a:solidFill>
            <a:srgbClr val="FF0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28650" y="1520822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772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Finally,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lifetime of a borrowed reference should end before the lifetime of the owner object does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en-US" sz="4000" dirty="0" smtClean="0"/>
              <a:t>se-after free in C</a:t>
            </a:r>
            <a:endParaRPr lang="en-US" sz="4000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77799"/>
            <a:ext cx="5480756" cy="2119775"/>
          </a:xfrm>
          <a:noFill/>
          <a:ln/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937956" y="1761065"/>
            <a:ext cx="194681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/>
              <a:t>Memory allocated to </a:t>
            </a:r>
            <a:r>
              <a:rPr lang="en-US" sz="1400" dirty="0" err="1" smtClean="0"/>
              <a:t>int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Then freed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Then used after free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1180873" y="3860800"/>
            <a:ext cx="59926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If these calls are far away from each other, </a:t>
            </a:r>
          </a:p>
          <a:p>
            <a:pPr algn="ctr"/>
            <a:r>
              <a:rPr lang="en-US" dirty="0" smtClean="0"/>
              <a:t>this bug can be very hard to find.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Caught by Rust at compile-time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Unique ownership, borrowing, and lifetime rules easily enforced</a:t>
            </a:r>
            <a:endParaRPr lang="en-US" dirty="0"/>
          </a:p>
        </p:txBody>
      </p:sp>
      <p:pic>
        <p:nvPicPr>
          <p:cNvPr id="10" name="Content Placeholder 6" descr="ru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129" y="2652472"/>
            <a:ext cx="4320627" cy="4047484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Dangling pointer in C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Recall scoping issues example (B&amp;O Ch 3, Procedures)</a:t>
            </a:r>
          </a:p>
          <a:p>
            <a:pPr lvl="1">
              <a:buNone/>
            </a:pP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x) {</a:t>
            </a:r>
            <a:br>
              <a:rPr lang="en-US" sz="19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n;</a:t>
            </a:r>
            <a:br>
              <a:rPr lang="en-US" sz="19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19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n = x;</a:t>
            </a:r>
            <a:br>
              <a:rPr lang="en-US" sz="19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= &amp;n;</a:t>
            </a:r>
            <a:br>
              <a:rPr lang="en-US" sz="19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/>
              <a:t>What does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point to after function returns?</a:t>
            </a:r>
          </a:p>
          <a:p>
            <a:pPr>
              <a:buNone/>
            </a:pPr>
            <a:r>
              <a:rPr lang="en-US" dirty="0" smtClean="0"/>
              <a:t>What happens if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sz="2600" dirty="0" smtClean="0"/>
              <a:t> </a:t>
            </a:r>
            <a:r>
              <a:rPr lang="en-US" dirty="0" smtClean="0"/>
              <a:t>is </a:t>
            </a:r>
            <a:r>
              <a:rPr lang="en-US" dirty="0" err="1" smtClean="0"/>
              <a:t>dereferenced</a:t>
            </a:r>
            <a:r>
              <a:rPr lang="en-US" dirty="0" smtClean="0"/>
              <a:t> after being returned?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60450" y="6324600"/>
            <a:ext cx="7248525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http://thefengs.com/wuchang/courses/cs201/class/08/invalid_ref.c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772569" y="2991556"/>
            <a:ext cx="320728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Local variable is allocated in stack, </a:t>
            </a:r>
          </a:p>
          <a:p>
            <a:r>
              <a:rPr lang="en-US" sz="1400" dirty="0"/>
              <a:t>a temporal storage of function.</a:t>
            </a:r>
          </a:p>
          <a:p>
            <a:endParaRPr lang="en-US" sz="1400" dirty="0"/>
          </a:p>
          <a:p>
            <a:r>
              <a:rPr lang="en-US" sz="1400" dirty="0" smtClean="0"/>
              <a:t>Reference returned, but variable now out</a:t>
            </a:r>
          </a:p>
          <a:p>
            <a:r>
              <a:rPr lang="en-US" sz="1400" dirty="0" smtClean="0"/>
              <a:t>of scope (dangling pointer)</a:t>
            </a:r>
            <a:endParaRPr lang="en-US" sz="1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Caught by Rust at compile-time</a:t>
            </a:r>
            <a:endParaRPr lang="en-US" dirty="0"/>
          </a:p>
        </p:txBody>
      </p:sp>
      <p:pic>
        <p:nvPicPr>
          <p:cNvPr id="2560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3629" y="2046329"/>
            <a:ext cx="4327172" cy="2165255"/>
          </a:xfrm>
          <a:noFill/>
          <a:ln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955822" y="2201333"/>
            <a:ext cx="130175" cy="688623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678892" y="2596444"/>
            <a:ext cx="130175" cy="488063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242805" y="2520624"/>
            <a:ext cx="151599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borrowed pointer </a:t>
            </a:r>
          </a:p>
          <a:p>
            <a:r>
              <a:rPr lang="en-US" sz="1400" dirty="0"/>
              <a:t>cannot </a:t>
            </a:r>
            <a:r>
              <a:rPr lang="en-US" sz="1400" dirty="0" smtClean="0"/>
              <a:t>outlive</a:t>
            </a:r>
            <a:endParaRPr lang="en-US" sz="1400" dirty="0"/>
          </a:p>
          <a:p>
            <a:r>
              <a:rPr lang="en-US" sz="1400" dirty="0"/>
              <a:t>the owner!!</a:t>
            </a:r>
          </a:p>
        </p:txBody>
      </p:sp>
      <p:sp>
        <p:nvSpPr>
          <p:cNvPr id="9" name="Rectangle 8"/>
          <p:cNvSpPr/>
          <p:nvPr/>
        </p:nvSpPr>
        <p:spPr>
          <a:xfrm>
            <a:off x="214489" y="1546578"/>
            <a:ext cx="8669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 smtClean="0"/>
              <a:t>Ownership/Borrowing rules ensure objects are not accessed beyond  lifetime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39494" y="4211584"/>
            <a:ext cx="2068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http://is.gd/3MTsSC</a:t>
            </a:r>
            <a:endParaRPr lang="en-US" dirty="0"/>
          </a:p>
        </p:txBody>
      </p:sp>
      <p:pic>
        <p:nvPicPr>
          <p:cNvPr id="11" name="Picture 10" descr="rus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1523" y="4646711"/>
            <a:ext cx="5580953" cy="22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Languages offer trade-offs in terms of performance, ease of use, and safety</a:t>
            </a:r>
          </a:p>
          <a:p>
            <a:pPr lvl="1"/>
            <a:r>
              <a:rPr lang="en-US" dirty="0" smtClean="0"/>
              <a:t>Learn to be multi-lingual</a:t>
            </a:r>
          </a:p>
          <a:p>
            <a:pPr lvl="1"/>
            <a:r>
              <a:rPr lang="en-US" dirty="0" smtClean="0"/>
              <a:t>Learn how to choose wisely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Sources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err="1" smtClean="0"/>
              <a:t>Haozhong</a:t>
            </a:r>
            <a:r>
              <a:rPr kumimoji="1" lang="en-US" altLang="zh-CN" dirty="0" smtClean="0"/>
              <a:t> Zhang “An Introduction to </a:t>
            </a:r>
            <a:br>
              <a:rPr kumimoji="1" lang="en-US" altLang="zh-CN" dirty="0" smtClean="0"/>
            </a:br>
            <a:r>
              <a:rPr kumimoji="1" lang="en-US" altLang="zh-CN" dirty="0" smtClean="0"/>
              <a:t>Rust Programming Language”</a:t>
            </a:r>
            <a:endParaRPr kumimoji="1" lang="zh-CN" altLang="en-US" dirty="0" smtClean="0"/>
          </a:p>
          <a:p>
            <a:r>
              <a:rPr lang="en-US" altLang="zh-CN" dirty="0" smtClean="0"/>
              <a:t>Aaron </a:t>
            </a:r>
            <a:r>
              <a:rPr lang="en-US" altLang="zh-CN" dirty="0" err="1" smtClean="0"/>
              <a:t>Turon</a:t>
            </a:r>
            <a:r>
              <a:rPr kumimoji="1" lang="en-US" altLang="zh-CN" dirty="0" smtClean="0"/>
              <a:t>, </a:t>
            </a:r>
            <a:r>
              <a:rPr lang="en-US" altLang="zh-CN" i="1" dirty="0"/>
              <a:t>The Rust Programming </a:t>
            </a:r>
            <a:r>
              <a:rPr lang="en-US" altLang="zh-CN" i="1" dirty="0" smtClean="0"/>
              <a:t>Language,</a:t>
            </a:r>
            <a:r>
              <a:rPr kumimoji="1" lang="en-US" altLang="zh-CN" dirty="0" smtClean="0"/>
              <a:t> </a:t>
            </a:r>
            <a:r>
              <a:rPr lang="en-US" altLang="zh-CN" dirty="0"/>
              <a:t>Colloquium on Computer Systems Seminar Series (EE380) </a:t>
            </a:r>
            <a:r>
              <a:rPr lang="en-US" altLang="zh-CN" dirty="0" smtClean="0"/>
              <a:t>, Stanford University, 2015.</a:t>
            </a:r>
          </a:p>
          <a:p>
            <a:r>
              <a:rPr lang="en-US" altLang="zh-CN" dirty="0" smtClean="0"/>
              <a:t>Alex Crichton, </a:t>
            </a:r>
            <a:r>
              <a:rPr lang="en-US" altLang="zh-CN" i="1" dirty="0" smtClean="0"/>
              <a:t>Intro to the </a:t>
            </a:r>
            <a:r>
              <a:rPr lang="en-US" altLang="zh-CN" i="1" dirty="0"/>
              <a:t>Rust programming language</a:t>
            </a:r>
            <a:r>
              <a:rPr lang="en-US" altLang="zh-CN" dirty="0"/>
              <a:t>, </a:t>
            </a:r>
            <a:r>
              <a:rPr lang="en-US" altLang="zh-CN" dirty="0">
                <a:hlinkClick r:id="rId2"/>
              </a:rPr>
              <a:t>http://people.mozilla.org/~acrichton/rust-talk-2014-12-10</a:t>
            </a:r>
            <a:r>
              <a:rPr lang="en-US" altLang="zh-CN" dirty="0" smtClean="0">
                <a:hlinkClick r:id="rId2"/>
              </a:rPr>
              <a:t>/</a:t>
            </a:r>
            <a:endParaRPr lang="en-US" altLang="zh-CN" dirty="0" smtClean="0"/>
          </a:p>
          <a:p>
            <a:r>
              <a:rPr lang="en-US" altLang="zh-CN" i="1" dirty="0"/>
              <a:t>The Rust Programming Language</a:t>
            </a:r>
            <a:r>
              <a:rPr lang="en-US" altLang="zh-CN" dirty="0"/>
              <a:t>, </a:t>
            </a:r>
            <a:r>
              <a:rPr lang="en-US" altLang="zh-CN" dirty="0">
                <a:hlinkClick r:id="rId3"/>
              </a:rPr>
              <a:t>https://doc.rust-lang.org/stable/book</a:t>
            </a:r>
            <a:r>
              <a:rPr lang="en-US" altLang="zh-CN" dirty="0" smtClean="0">
                <a:hlinkClick r:id="rId3"/>
              </a:rPr>
              <a:t>/</a:t>
            </a:r>
            <a:endParaRPr lang="en-US" altLang="zh-CN" dirty="0" smtClean="0"/>
          </a:p>
          <a:p>
            <a:r>
              <a:rPr lang="en-US" altLang="zh-CN" dirty="0" smtClean="0"/>
              <a:t>Tim Chevalier, “Rust: A Friendly Introduction”, 6/19/2013</a:t>
            </a:r>
          </a:p>
          <a:p>
            <a:endParaRPr lang="en-US" altLang="zh-CN" dirty="0" smtClean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64675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and…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Memory errors easy to make</a:t>
            </a:r>
          </a:p>
          <a:p>
            <a:pPr lvl="1"/>
            <a:r>
              <a:rPr lang="en-US" dirty="0" smtClean="0"/>
              <a:t>Null pointer dereferences</a:t>
            </a:r>
          </a:p>
          <a:p>
            <a:pPr lvl="1"/>
            <a:r>
              <a:rPr lang="en-US" dirty="0" smtClean="0"/>
              <a:t>Buffer overflows, out-of-bound access (no array-bounds checking)</a:t>
            </a:r>
          </a:p>
          <a:p>
            <a:pPr lvl="1"/>
            <a:r>
              <a:rPr lang="en-US" dirty="0" smtClean="0"/>
              <a:t>Format string errors</a:t>
            </a:r>
          </a:p>
          <a:p>
            <a:pPr lvl="1"/>
            <a:r>
              <a:rPr lang="en-US" dirty="0" smtClean="0"/>
              <a:t>Dynamic memory errors</a:t>
            </a:r>
          </a:p>
          <a:p>
            <a:pPr lvl="2"/>
            <a:r>
              <a:rPr lang="en-US" dirty="0" smtClean="0"/>
              <a:t>Memory leaks</a:t>
            </a:r>
          </a:p>
          <a:p>
            <a:pPr lvl="2"/>
            <a:r>
              <a:rPr lang="en-US" dirty="0" smtClean="0"/>
              <a:t>Use-after-free (dangling pointer)</a:t>
            </a:r>
          </a:p>
          <a:p>
            <a:pPr lvl="2"/>
            <a:r>
              <a:rPr lang="en-US" dirty="0" smtClean="0"/>
              <a:t>Double free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Cause software crashes and </a:t>
            </a:r>
            <a:r>
              <a:rPr lang="en-US" dirty="0"/>
              <a:t>security vulnerabilities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Resources</a:t>
            </a:r>
            <a:endParaRPr kumimoji="1"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Rust website: </a:t>
            </a:r>
            <a:r>
              <a:rPr kumimoji="1" lang="en-US" altLang="zh-CN" dirty="0" smtClean="0">
                <a:hlinkClick r:id="rId2"/>
              </a:rPr>
              <a:t>http://rust-lang.org/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Playground</a:t>
            </a:r>
            <a:r>
              <a:rPr kumimoji="1" lang="en-US" altLang="zh-CN" dirty="0"/>
              <a:t>: </a:t>
            </a:r>
            <a:r>
              <a:rPr kumimoji="1" lang="en-US" altLang="zh-CN" dirty="0">
                <a:hlinkClick r:id="rId3"/>
              </a:rPr>
              <a:t>https://play.rust-lang.org</a:t>
            </a:r>
            <a:r>
              <a:rPr kumimoji="1" lang="en-US" altLang="zh-CN" dirty="0" smtClean="0">
                <a:hlinkClick r:id="rId3"/>
              </a:rPr>
              <a:t>/</a:t>
            </a:r>
            <a:endParaRPr kumimoji="1" lang="en-US" altLang="zh-CN" dirty="0" smtClean="0"/>
          </a:p>
          <a:p>
            <a:pPr lvl="1"/>
            <a:r>
              <a:rPr kumimoji="1" lang="en-US" altLang="zh-CN" dirty="0"/>
              <a:t>Guide: </a:t>
            </a:r>
            <a:r>
              <a:rPr kumimoji="1" lang="en-US" altLang="zh-CN" dirty="0">
                <a:hlinkClick r:id="rId4"/>
              </a:rPr>
              <a:t>https://doc.rust-lang.org/stable/book</a:t>
            </a:r>
            <a:r>
              <a:rPr kumimoji="1" lang="en-US" altLang="zh-CN" dirty="0" smtClean="0">
                <a:hlinkClick r:id="rId4"/>
              </a:rPr>
              <a:t>/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User </a:t>
            </a:r>
            <a:r>
              <a:rPr kumimoji="1" lang="en-US" altLang="zh-CN" dirty="0"/>
              <a:t>forum: </a:t>
            </a:r>
            <a:r>
              <a:rPr kumimoji="1" lang="en-US" altLang="zh-CN" dirty="0">
                <a:hlinkClick r:id="rId5"/>
              </a:rPr>
              <a:t>https://users.rust-lang.org</a:t>
            </a:r>
            <a:r>
              <a:rPr kumimoji="1" lang="en-US" altLang="zh-CN" dirty="0" smtClean="0">
                <a:hlinkClick r:id="rId5"/>
              </a:rPr>
              <a:t>/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Book: </a:t>
            </a:r>
            <a:r>
              <a:rPr kumimoji="1" lang="en-US" altLang="zh-CN" dirty="0" smtClean="0">
                <a:hlinkClick r:id="rId6"/>
              </a:rPr>
              <a:t>https://doc.rust-lang.org/stable/book/academic-research.html</a:t>
            </a:r>
            <a:endParaRPr kumimoji="1" lang="en-US" altLang="zh-CN" dirty="0" smtClean="0"/>
          </a:p>
          <a:p>
            <a:r>
              <a:rPr kumimoji="1" lang="en-US" altLang="zh-CN" dirty="0" smtClean="0"/>
              <a:t>IRC: server: </a:t>
            </a:r>
            <a:r>
              <a:rPr kumimoji="1" lang="en-US" altLang="zh-CN" i="1" dirty="0" smtClean="0"/>
              <a:t>irc.mozilla.org</a:t>
            </a:r>
            <a:r>
              <a:rPr kumimoji="1" lang="en-US" altLang="zh-CN" dirty="0" smtClean="0"/>
              <a:t>, channel: </a:t>
            </a:r>
            <a:r>
              <a:rPr kumimoji="1" lang="en-US" altLang="zh-CN" i="1" dirty="0" smtClean="0"/>
              <a:t>rust</a:t>
            </a:r>
          </a:p>
          <a:p>
            <a:r>
              <a:rPr kumimoji="1" lang="en-US" altLang="zh-CN" dirty="0"/>
              <a:t>Cargo: </a:t>
            </a:r>
            <a:r>
              <a:rPr kumimoji="1" lang="en-US" altLang="zh-CN" dirty="0">
                <a:hlinkClick r:id="rId7"/>
              </a:rPr>
              <a:t>https://crates.io</a:t>
            </a:r>
            <a:r>
              <a:rPr kumimoji="1" lang="en-US" altLang="zh-CN" dirty="0" smtClean="0">
                <a:hlinkClick r:id="rId7"/>
              </a:rPr>
              <a:t>/</a:t>
            </a:r>
            <a:endParaRPr kumimoji="1" lang="en-US" altLang="zh-CN" dirty="0" smtClean="0"/>
          </a:p>
          <a:p>
            <a:r>
              <a:rPr kumimoji="1" lang="en-US" altLang="zh-CN" dirty="0" smtClean="0"/>
              <a:t>Rust by example: </a:t>
            </a:r>
            <a:r>
              <a:rPr kumimoji="1" lang="en-US" altLang="zh-CN" dirty="0" smtClean="0">
                <a:hlinkClick r:id="rId8"/>
              </a:rPr>
              <a:t>http://rustbyexample.com/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9307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 and borrowing example</a:t>
            </a:r>
            <a:endParaRPr lang="en-US" dirty="0"/>
          </a:p>
        </p:txBody>
      </p:sp>
      <p:pic>
        <p:nvPicPr>
          <p:cNvPr id="225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305050"/>
            <a:ext cx="4384675" cy="3560763"/>
          </a:xfrm>
          <a:noFill/>
          <a:ln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843463" y="2614613"/>
            <a:ext cx="130175" cy="998537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095875" y="2590800"/>
            <a:ext cx="2849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 is an owner of the vector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846638" y="3949700"/>
            <a:ext cx="130175" cy="1292225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045075" y="3930650"/>
            <a:ext cx="29384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borrows the vector from v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045075" y="4602163"/>
            <a:ext cx="35734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now v cannot modify the vector</a:t>
            </a:r>
          </a:p>
          <a:p>
            <a:r>
              <a:rPr lang="en-US" dirty="0"/>
              <a:t>because it lent the ownership to x</a:t>
            </a:r>
          </a:p>
        </p:txBody>
      </p:sp>
      <p:sp>
        <p:nvSpPr>
          <p:cNvPr id="9" name="Rectangle 8"/>
          <p:cNvSpPr/>
          <p:nvPr/>
        </p:nvSpPr>
        <p:spPr>
          <a:xfrm>
            <a:off x="3525495" y="5865813"/>
            <a:ext cx="2093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http://is.gd/dEamuS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/>
      <p:bldP spid="22534" grpId="0" animBg="1"/>
      <p:bldP spid="22535" grpId="0"/>
      <p:bldP spid="2253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More than that …</a:t>
            </a:r>
            <a:endParaRPr kumimoji="1" lang="zh-CN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039814" y="2735287"/>
            <a:ext cx="5064370" cy="395654"/>
          </a:xfrm>
          <a:prstGeom prst="rect">
            <a:avLst/>
          </a:prstGeom>
          <a:gradFill flip="none" rotWithShape="1">
            <a:gsLst>
              <a:gs pos="50000">
                <a:srgbClr val="7030A0"/>
              </a:gs>
              <a:gs pos="100000">
                <a:schemeClr val="accent1"/>
              </a:gs>
              <a:gs pos="0">
                <a:srgbClr val="FF0000"/>
              </a:gs>
              <a:gs pos="100000">
                <a:schemeClr val="accent1"/>
              </a:gs>
              <a:gs pos="100000">
                <a:schemeClr val="accent1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039814" y="2365955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C/C++</a:t>
            </a:r>
            <a:endParaRPr kumimoji="1"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39814" y="3193014"/>
            <a:ext cx="1459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m</a:t>
            </a:r>
            <a:r>
              <a:rPr kumimoji="1" lang="en-US" altLang="zh-CN" dirty="0" smtClean="0"/>
              <a:t>ore control,</a:t>
            </a:r>
          </a:p>
          <a:p>
            <a:r>
              <a:rPr kumimoji="1" lang="en-US" altLang="zh-CN" dirty="0"/>
              <a:t>l</a:t>
            </a:r>
            <a:r>
              <a:rPr kumimoji="1" lang="en-US" altLang="zh-CN" dirty="0" smtClean="0"/>
              <a:t>ess safety</a:t>
            </a:r>
            <a:endParaRPr kumimoji="1"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99770" y="2362780"/>
            <a:ext cx="1604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Haskell/Python</a:t>
            </a:r>
            <a:endParaRPr kumimoji="1"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50544" y="3193014"/>
            <a:ext cx="13536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l</a:t>
            </a:r>
            <a:r>
              <a:rPr kumimoji="1" lang="en-US" altLang="zh-CN" dirty="0" smtClean="0"/>
              <a:t>ess control,</a:t>
            </a:r>
          </a:p>
          <a:p>
            <a:r>
              <a:rPr kumimoji="1" lang="en-US" altLang="zh-CN" dirty="0"/>
              <a:t>m</a:t>
            </a:r>
            <a:r>
              <a:rPr kumimoji="1" lang="en-US" altLang="zh-CN" dirty="0" smtClean="0"/>
              <a:t>ore safety</a:t>
            </a:r>
            <a:endParaRPr kumimoji="1" lang="zh-CN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3771900" y="4862146"/>
            <a:ext cx="1600200" cy="659423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i="1" dirty="0"/>
              <a:t>m</a:t>
            </a:r>
            <a:r>
              <a:rPr kumimoji="1" lang="en-US" altLang="zh-CN" i="1" dirty="0" smtClean="0"/>
              <a:t>ore control,</a:t>
            </a:r>
          </a:p>
          <a:p>
            <a:pPr algn="ctr"/>
            <a:r>
              <a:rPr kumimoji="1" lang="en-US" altLang="zh-CN" i="1" dirty="0"/>
              <a:t>m</a:t>
            </a:r>
            <a:r>
              <a:rPr kumimoji="1" lang="en-US" altLang="zh-CN" i="1" dirty="0" smtClean="0"/>
              <a:t>ore safety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68551" y="4376499"/>
            <a:ext cx="606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 smtClean="0"/>
              <a:t>Rust</a:t>
            </a:r>
            <a:endParaRPr kumimoji="1"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40250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  <p:bldP spid="11" grpId="0" animBg="1"/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Concurrency &amp; Data-race Freedom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49" y="1520031"/>
            <a:ext cx="75306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Dummy {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,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}</a:t>
            </a:r>
          </a:p>
          <a:p>
            <a:endParaRPr kumimoji="1" lang="en-US" altLang="zh-CN" b="1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foo() {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= Box::new(Dummy {a: 0, b: 0});</a:t>
            </a:r>
          </a:p>
          <a:p>
            <a:endParaRPr kumimoji="1" lang="en-US" altLang="zh-CN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std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::thread::spawn(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move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||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borrower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&amp;</a:t>
            </a:r>
            <a:r>
              <a:rPr kumimoji="1"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res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borrower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+= 1;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});</a:t>
            </a:r>
          </a:p>
          <a:p>
            <a:endParaRPr kumimoji="1" lang="en-US" altLang="zh-CN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res.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+= 1;</a:t>
            </a:r>
            <a:endParaRPr kumimoji="1" lang="en-US" altLang="zh-CN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33106" y="4211515"/>
            <a:ext cx="4732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Error: </a:t>
            </a:r>
            <a:r>
              <a:rPr kumimoji="1" lang="en-US" altLang="zh-CN" sz="2400" i="1" dirty="0" smtClean="0"/>
              <a:t>res</a:t>
            </a:r>
            <a:r>
              <a:rPr kumimoji="1" lang="en-US" altLang="zh-CN" sz="2400" i="1" dirty="0" smtClean="0">
                <a:solidFill>
                  <a:srgbClr val="FF0000"/>
                </a:solidFill>
              </a:rPr>
              <a:t> is being </a:t>
            </a:r>
            <a:r>
              <a:rPr kumimoji="1" lang="en-US" altLang="zh-CN" sz="2400" i="1" dirty="0">
                <a:solidFill>
                  <a:srgbClr val="FF0000"/>
                </a:solidFill>
              </a:rPr>
              <a:t>mutably </a:t>
            </a:r>
            <a:r>
              <a:rPr kumimoji="1" lang="en-US" altLang="zh-CN" sz="2400" i="1" dirty="0" smtClean="0">
                <a:solidFill>
                  <a:srgbClr val="FF0000"/>
                </a:solidFill>
              </a:rPr>
              <a:t>borrowed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831123" y="4448908"/>
            <a:ext cx="685800" cy="87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89685" y="3403230"/>
            <a:ext cx="319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/>
              <a:t>res</a:t>
            </a:r>
            <a:r>
              <a:rPr kumimoji="1" lang="en-US" altLang="zh-CN" sz="2400" i="1" dirty="0" smtClean="0">
                <a:solidFill>
                  <a:schemeClr val="accent1"/>
                </a:solidFill>
              </a:rPr>
              <a:t> is mutably borrowed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352192" y="3516923"/>
            <a:ext cx="1081454" cy="201932"/>
          </a:xfrm>
          <a:custGeom>
            <a:avLst/>
            <a:gdLst>
              <a:gd name="connsiteX0" fmla="*/ 1081454 w 1081454"/>
              <a:gd name="connsiteY0" fmla="*/ 149469 h 201932"/>
              <a:gd name="connsiteX1" fmla="*/ 281354 w 1081454"/>
              <a:gd name="connsiteY1" fmla="*/ 193431 h 201932"/>
              <a:gd name="connsiteX2" fmla="*/ 0 w 1081454"/>
              <a:gd name="connsiteY2" fmla="*/ 0 h 201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1454" h="201932">
                <a:moveTo>
                  <a:pt x="1081454" y="149469"/>
                </a:moveTo>
                <a:cubicBezTo>
                  <a:pt x="771525" y="183905"/>
                  <a:pt x="461596" y="218342"/>
                  <a:pt x="281354" y="193431"/>
                </a:cubicBezTo>
                <a:cubicBezTo>
                  <a:pt x="101112" y="168520"/>
                  <a:pt x="50556" y="84260"/>
                  <a:pt x="0" y="0"/>
                </a:cubicBezTo>
              </a:path>
            </a:pathLst>
          </a:custGeom>
          <a:noFill/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773830" y="2632320"/>
            <a:ext cx="2741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Spawn a new thread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402623" y="2715533"/>
            <a:ext cx="2400300" cy="247475"/>
          </a:xfrm>
          <a:custGeom>
            <a:avLst/>
            <a:gdLst>
              <a:gd name="connsiteX0" fmla="*/ 2400300 w 2400300"/>
              <a:gd name="connsiteY0" fmla="*/ 168344 h 247475"/>
              <a:gd name="connsiteX1" fmla="*/ 888023 w 2400300"/>
              <a:gd name="connsiteY1" fmla="*/ 1290 h 247475"/>
              <a:gd name="connsiteX2" fmla="*/ 0 w 2400300"/>
              <a:gd name="connsiteY2" fmla="*/ 247475 h 247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0300" h="247475">
                <a:moveTo>
                  <a:pt x="2400300" y="168344"/>
                </a:moveTo>
                <a:cubicBezTo>
                  <a:pt x="1844186" y="78223"/>
                  <a:pt x="1288073" y="-11898"/>
                  <a:pt x="888023" y="1290"/>
                </a:cubicBezTo>
                <a:cubicBezTo>
                  <a:pt x="487973" y="14478"/>
                  <a:pt x="243986" y="130976"/>
                  <a:pt x="0" y="247475"/>
                </a:cubicBezTo>
              </a:path>
            </a:pathLst>
          </a:custGeom>
          <a:noFill/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8340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 animBg="1"/>
      <p:bldP spid="10" grpId="0"/>
      <p:bldP spid="1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Mutably Sharing</a:t>
            </a:r>
            <a:endParaRPr kumimoji="1"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27929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Mutably sharing is </a:t>
            </a:r>
            <a:r>
              <a:rPr kumimoji="1" lang="en-US" altLang="zh-CN" i="1" dirty="0" smtClean="0">
                <a:solidFill>
                  <a:schemeClr val="accent1"/>
                </a:solidFill>
              </a:rPr>
              <a:t>inevitable</a:t>
            </a:r>
            <a:r>
              <a:rPr kumimoji="1" lang="en-US" altLang="zh-CN" dirty="0" smtClean="0">
                <a:solidFill>
                  <a:schemeClr val="accent1"/>
                </a:solidFill>
              </a:rPr>
              <a:t> </a:t>
            </a:r>
            <a:r>
              <a:rPr kumimoji="1" lang="en-US" altLang="zh-CN" dirty="0" smtClean="0"/>
              <a:t>in the real world.</a:t>
            </a:r>
          </a:p>
          <a:p>
            <a:r>
              <a:rPr kumimoji="1" lang="en-US" altLang="zh-CN" dirty="0" smtClean="0"/>
              <a:t>Example: mutable doubly linked list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2061796" y="3266343"/>
            <a:ext cx="712177" cy="378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/>
              <a:t>prev</a:t>
            </a:r>
            <a:endParaRPr kumimoji="1" lang="zh-CN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2061795" y="3644412"/>
            <a:ext cx="712177" cy="3780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next</a:t>
            </a:r>
            <a:endParaRPr kumimoji="1" lang="zh-CN" altLang="en-US" dirty="0"/>
          </a:p>
        </p:txBody>
      </p:sp>
      <p:sp>
        <p:nvSpPr>
          <p:cNvPr id="20" name="Rectangle 19"/>
          <p:cNvSpPr/>
          <p:nvPr/>
        </p:nvSpPr>
        <p:spPr>
          <a:xfrm>
            <a:off x="3924300" y="3266343"/>
            <a:ext cx="712177" cy="378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/>
              <a:t>prev</a:t>
            </a:r>
            <a:endParaRPr kumimoji="1" lang="zh-CN" altLang="en-US" dirty="0"/>
          </a:p>
        </p:txBody>
      </p:sp>
      <p:sp>
        <p:nvSpPr>
          <p:cNvPr id="21" name="Rectangle 20"/>
          <p:cNvSpPr/>
          <p:nvPr/>
        </p:nvSpPr>
        <p:spPr>
          <a:xfrm>
            <a:off x="3924299" y="3644412"/>
            <a:ext cx="712177" cy="3780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next</a:t>
            </a:r>
            <a:endParaRPr kumimoji="1" lang="zh-CN" altLang="en-US" dirty="0"/>
          </a:p>
        </p:txBody>
      </p:sp>
      <p:sp>
        <p:nvSpPr>
          <p:cNvPr id="22" name="Rectangle 21"/>
          <p:cNvSpPr/>
          <p:nvPr/>
        </p:nvSpPr>
        <p:spPr>
          <a:xfrm>
            <a:off x="5786804" y="3266343"/>
            <a:ext cx="712177" cy="378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/>
              <a:t>prev</a:t>
            </a:r>
            <a:endParaRPr kumimoji="1" lang="zh-CN" altLang="en-US" dirty="0"/>
          </a:p>
        </p:txBody>
      </p:sp>
      <p:sp>
        <p:nvSpPr>
          <p:cNvPr id="23" name="Rectangle 22"/>
          <p:cNvSpPr/>
          <p:nvPr/>
        </p:nvSpPr>
        <p:spPr>
          <a:xfrm>
            <a:off x="5786803" y="3644412"/>
            <a:ext cx="712177" cy="3780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next</a:t>
            </a:r>
            <a:endParaRPr kumimoji="1" lang="zh-CN" altLang="en-US" dirty="0"/>
          </a:p>
        </p:txBody>
      </p:sp>
      <p:cxnSp>
        <p:nvCxnSpPr>
          <p:cNvPr id="31" name="Elbow Connector 30"/>
          <p:cNvCxnSpPr>
            <a:stCxn id="7" idx="3"/>
            <a:endCxn id="20" idx="1"/>
          </p:cNvCxnSpPr>
          <p:nvPr/>
        </p:nvCxnSpPr>
        <p:spPr>
          <a:xfrm flipV="1">
            <a:off x="2773972" y="3455378"/>
            <a:ext cx="1150328" cy="378069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1" idx="3"/>
            <a:endCxn id="22" idx="1"/>
          </p:cNvCxnSpPr>
          <p:nvPr/>
        </p:nvCxnSpPr>
        <p:spPr>
          <a:xfrm flipV="1">
            <a:off x="4636476" y="3455378"/>
            <a:ext cx="1150328" cy="378069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2773972" y="3358662"/>
            <a:ext cx="115032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636476" y="3358662"/>
            <a:ext cx="11503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061795" y="4400550"/>
            <a:ext cx="4007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 Node {</a:t>
            </a:r>
          </a:p>
          <a:p>
            <a:r>
              <a:rPr kumimoji="1" lang="en-US" altLang="zh-CN" sz="1600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sz="1600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prev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: option&lt;Box&lt;Node&gt;&gt;,</a:t>
            </a:r>
          </a:p>
          <a:p>
            <a:r>
              <a:rPr kumimoji="1" lang="en-US" altLang="zh-CN" sz="1600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   next: option&lt;Box&lt;Node&gt;&gt;</a:t>
            </a:r>
          </a:p>
          <a:p>
            <a:r>
              <a:rPr kumimoji="1" lang="en-US" altLang="zh-CN" sz="1600" dirty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sz="1600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104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 animBg="1"/>
      <p:bldP spid="20" grpId="0" animBg="1"/>
      <p:bldP spid="21" grpId="0" animBg="1"/>
      <p:bldP spid="22" grpId="0" animBg="1"/>
      <p:bldP spid="23" grpId="0" animBg="1"/>
      <p:bldP spid="4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Rust’s Solution: Raw Pointers</a:t>
            </a:r>
            <a:endParaRPr kumimoji="1"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902114"/>
            <a:ext cx="7886700" cy="2023901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Compiler does </a:t>
            </a:r>
            <a:r>
              <a:rPr kumimoji="1" lang="en-US" altLang="zh-CN" i="1" dirty="0" smtClean="0">
                <a:solidFill>
                  <a:srgbClr val="FF0000"/>
                </a:solidFill>
              </a:rPr>
              <a:t>NOT</a:t>
            </a:r>
            <a:r>
              <a:rPr kumimoji="1" lang="en-US" altLang="zh-CN" dirty="0" smtClean="0"/>
              <a:t> check the memory safety of most operations </a:t>
            </a:r>
            <a:r>
              <a:rPr kumimoji="1" lang="en-US" altLang="zh-CN" i="1" dirty="0" err="1" smtClean="0"/>
              <a:t>wrt</a:t>
            </a:r>
            <a:r>
              <a:rPr kumimoji="1" lang="en-US" altLang="zh-CN" i="1" dirty="0" smtClean="0"/>
              <a:t>.</a:t>
            </a:r>
            <a:r>
              <a:rPr kumimoji="1" lang="en-US" altLang="zh-CN" dirty="0" smtClean="0"/>
              <a:t> </a:t>
            </a:r>
            <a:r>
              <a:rPr kumimoji="1" lang="en-US" altLang="zh-CN" dirty="0"/>
              <a:t>r</a:t>
            </a:r>
            <a:r>
              <a:rPr kumimoji="1" lang="en-US" altLang="zh-CN" dirty="0" smtClean="0"/>
              <a:t>aw pointers.</a:t>
            </a:r>
          </a:p>
          <a:p>
            <a:r>
              <a:rPr kumimoji="1" lang="en-US" altLang="zh-CN" dirty="0" smtClean="0"/>
              <a:t>Most operations </a:t>
            </a:r>
            <a:r>
              <a:rPr kumimoji="1" lang="en-US" altLang="zh-CN" i="1" dirty="0" err="1" smtClean="0"/>
              <a:t>wrt</a:t>
            </a:r>
            <a:r>
              <a:rPr kumimoji="1" lang="en-US" altLang="zh-CN" i="1" dirty="0" smtClean="0"/>
              <a:t>.</a:t>
            </a:r>
            <a:r>
              <a:rPr kumimoji="1" lang="en-US" altLang="zh-CN" dirty="0" smtClean="0"/>
              <a:t> raw pointers should be encapsulated in a </a:t>
            </a:r>
            <a:r>
              <a:rPr kumimoji="1" lang="en-US" altLang="zh-CN" i="1" dirty="0" smtClean="0">
                <a:solidFill>
                  <a:schemeClr val="accent1"/>
                </a:solidFill>
              </a:rPr>
              <a:t>unsafe </a:t>
            </a:r>
            <a:r>
              <a:rPr kumimoji="1" lang="en-US" altLang="zh-CN" dirty="0" smtClean="0">
                <a:solidFill>
                  <a:schemeClr val="accent1"/>
                </a:solidFill>
              </a:rPr>
              <a:t>{}</a:t>
            </a:r>
            <a:r>
              <a:rPr kumimoji="1" lang="en-US" altLang="zh-CN" dirty="0" smtClean="0"/>
              <a:t> syntactic structure.</a:t>
            </a:r>
            <a:endParaRPr kumimoji="1" lang="en-US" altLang="zh-CN" dirty="0"/>
          </a:p>
        </p:txBody>
      </p:sp>
      <p:sp>
        <p:nvSpPr>
          <p:cNvPr id="6" name="Rectangle 5"/>
          <p:cNvSpPr/>
          <p:nvPr/>
        </p:nvSpPr>
        <p:spPr>
          <a:xfrm>
            <a:off x="2343150" y="1690689"/>
            <a:ext cx="712177" cy="378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/>
              <a:t>prev</a:t>
            </a:r>
            <a:endParaRPr kumimoji="1" lang="zh-CN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2343149" y="2068758"/>
            <a:ext cx="712177" cy="3780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next</a:t>
            </a:r>
            <a:endParaRPr kumimoji="1" lang="zh-CN" altLang="en-US" dirty="0"/>
          </a:p>
        </p:txBody>
      </p:sp>
      <p:sp>
        <p:nvSpPr>
          <p:cNvPr id="20" name="Rectangle 19"/>
          <p:cNvSpPr/>
          <p:nvPr/>
        </p:nvSpPr>
        <p:spPr>
          <a:xfrm>
            <a:off x="4205654" y="1690689"/>
            <a:ext cx="712177" cy="378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/>
              <a:t>prev</a:t>
            </a:r>
            <a:endParaRPr kumimoji="1" lang="zh-CN" altLang="en-US" dirty="0"/>
          </a:p>
        </p:txBody>
      </p:sp>
      <p:sp>
        <p:nvSpPr>
          <p:cNvPr id="21" name="Rectangle 20"/>
          <p:cNvSpPr/>
          <p:nvPr/>
        </p:nvSpPr>
        <p:spPr>
          <a:xfrm>
            <a:off x="4205653" y="2068758"/>
            <a:ext cx="712177" cy="3780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next</a:t>
            </a:r>
            <a:endParaRPr kumimoji="1" lang="zh-CN" altLang="en-US" dirty="0"/>
          </a:p>
        </p:txBody>
      </p:sp>
      <p:sp>
        <p:nvSpPr>
          <p:cNvPr id="22" name="Rectangle 21"/>
          <p:cNvSpPr/>
          <p:nvPr/>
        </p:nvSpPr>
        <p:spPr>
          <a:xfrm>
            <a:off x="6068158" y="1690689"/>
            <a:ext cx="712177" cy="378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/>
              <a:t>prev</a:t>
            </a:r>
            <a:endParaRPr kumimoji="1" lang="zh-CN" altLang="en-US" dirty="0"/>
          </a:p>
        </p:txBody>
      </p:sp>
      <p:sp>
        <p:nvSpPr>
          <p:cNvPr id="23" name="Rectangle 22"/>
          <p:cNvSpPr/>
          <p:nvPr/>
        </p:nvSpPr>
        <p:spPr>
          <a:xfrm>
            <a:off x="6068157" y="2068758"/>
            <a:ext cx="712177" cy="3780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next</a:t>
            </a:r>
            <a:endParaRPr kumimoji="1" lang="zh-CN" altLang="en-US" dirty="0"/>
          </a:p>
        </p:txBody>
      </p:sp>
      <p:cxnSp>
        <p:nvCxnSpPr>
          <p:cNvPr id="31" name="Elbow Connector 30"/>
          <p:cNvCxnSpPr>
            <a:stCxn id="7" idx="3"/>
            <a:endCxn id="20" idx="1"/>
          </p:cNvCxnSpPr>
          <p:nvPr/>
        </p:nvCxnSpPr>
        <p:spPr>
          <a:xfrm flipV="1">
            <a:off x="3055326" y="1879724"/>
            <a:ext cx="1150328" cy="378069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1" idx="3"/>
            <a:endCxn id="22" idx="1"/>
          </p:cNvCxnSpPr>
          <p:nvPr/>
        </p:nvCxnSpPr>
        <p:spPr>
          <a:xfrm flipV="1">
            <a:off x="4917830" y="1879724"/>
            <a:ext cx="1150328" cy="378069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055326" y="1783008"/>
            <a:ext cx="115032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917830" y="1783008"/>
            <a:ext cx="115032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343149" y="2824896"/>
            <a:ext cx="4007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 Node {</a:t>
            </a:r>
          </a:p>
          <a:p>
            <a:r>
              <a:rPr kumimoji="1" lang="en-US" altLang="zh-CN" sz="1600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sz="1600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prev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: option&lt;Box&lt;Node&gt;&gt;,</a:t>
            </a:r>
          </a:p>
          <a:p>
            <a:r>
              <a:rPr kumimoji="1" lang="en-US" altLang="zh-CN" sz="1600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sz="1600" dirty="0" smtClean="0">
                <a:latin typeface="Courier New" pitchFamily="49" charset="0"/>
                <a:ea typeface="Menlo" charset="0"/>
                <a:cs typeface="Courier New" pitchFamily="49" charset="0"/>
              </a:rPr>
              <a:t>   next: </a:t>
            </a:r>
            <a:r>
              <a:rPr kumimoji="1" lang="en-US" altLang="zh-CN" sz="1600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*</a:t>
            </a:r>
            <a:r>
              <a:rPr kumimoji="1"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sz="1600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Node</a:t>
            </a:r>
          </a:p>
          <a:p>
            <a:r>
              <a:rPr kumimoji="1" lang="en-US" altLang="zh-CN" sz="1600" dirty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sz="1600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68157" y="3316046"/>
            <a:ext cx="169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Raw pointer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818185" y="3541469"/>
            <a:ext cx="1116623" cy="81469"/>
          </a:xfrm>
          <a:custGeom>
            <a:avLst/>
            <a:gdLst>
              <a:gd name="connsiteX0" fmla="*/ 1116623 w 1116623"/>
              <a:gd name="connsiteY0" fmla="*/ 52754 h 81469"/>
              <a:gd name="connsiteX1" fmla="*/ 378069 w 1116623"/>
              <a:gd name="connsiteY1" fmla="*/ 79131 h 81469"/>
              <a:gd name="connsiteX2" fmla="*/ 0 w 1116623"/>
              <a:gd name="connsiteY2" fmla="*/ 0 h 8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6623" h="81469">
                <a:moveTo>
                  <a:pt x="1116623" y="52754"/>
                </a:moveTo>
                <a:cubicBezTo>
                  <a:pt x="840398" y="70338"/>
                  <a:pt x="564173" y="87923"/>
                  <a:pt x="378069" y="79131"/>
                </a:cubicBezTo>
                <a:cubicBezTo>
                  <a:pt x="191965" y="70339"/>
                  <a:pt x="95982" y="35169"/>
                  <a:pt x="0" y="0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772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/>
      <p:bldP spid="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Rust’s Solution: Raw </a:t>
            </a:r>
            <a:r>
              <a:rPr kumimoji="1" lang="en-US" altLang="zh-CN" dirty="0"/>
              <a:t>P</a:t>
            </a:r>
            <a:r>
              <a:rPr kumimoji="1" lang="en-US" altLang="zh-CN" dirty="0" smtClean="0"/>
              <a:t>ointers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1899138"/>
            <a:ext cx="685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3;</a:t>
            </a:r>
          </a:p>
          <a:p>
            <a:endParaRPr kumimoji="1" lang="en-US" altLang="zh-CN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b="1" dirty="0">
                <a:latin typeface="Courier New" pitchFamily="49" charset="0"/>
                <a:ea typeface="Menlo" charset="0"/>
                <a:cs typeface="Courier New" pitchFamily="49" charset="0"/>
              </a:rPr>
              <a:t>u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nsafe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{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&amp;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*</a:t>
            </a:r>
            <a:r>
              <a:rPr kumimoji="1"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const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u32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*</a:t>
            </a:r>
            <a:r>
              <a:rPr kumimoji="1"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mut</a:t>
            </a:r>
            <a:r>
              <a:rPr kumimoji="1" lang="en-US" altLang="zh-CN" dirty="0" smtClean="0">
                <a:solidFill>
                  <a:srgbClr val="FF0000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 u32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*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4;</a:t>
            </a:r>
            <a:endParaRPr kumimoji="1" lang="en-US" altLang="zh-CN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 </a:t>
            </a:r>
          </a:p>
          <a:p>
            <a:endParaRPr kumimoji="1" lang="en-US" altLang="zh-CN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println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!(“a = {}”,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);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13839" y="3270738"/>
            <a:ext cx="2941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I know what I’m doing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438147" y="3121269"/>
            <a:ext cx="714145" cy="422987"/>
          </a:xfrm>
          <a:custGeom>
            <a:avLst/>
            <a:gdLst>
              <a:gd name="connsiteX0" fmla="*/ 714145 w 714145"/>
              <a:gd name="connsiteY0" fmla="*/ 413239 h 422987"/>
              <a:gd name="connsiteX1" fmla="*/ 81099 w 714145"/>
              <a:gd name="connsiteY1" fmla="*/ 369277 h 422987"/>
              <a:gd name="connsiteX2" fmla="*/ 28345 w 714145"/>
              <a:gd name="connsiteY2" fmla="*/ 0 h 422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4145" h="422987">
                <a:moveTo>
                  <a:pt x="714145" y="413239"/>
                </a:moveTo>
                <a:cubicBezTo>
                  <a:pt x="454772" y="425694"/>
                  <a:pt x="195399" y="438150"/>
                  <a:pt x="81099" y="369277"/>
                </a:cubicBezTo>
                <a:cubicBezTo>
                  <a:pt x="-33201" y="300404"/>
                  <a:pt x="-2428" y="150202"/>
                  <a:pt x="28345" y="0"/>
                </a:cubicBezTo>
              </a:path>
            </a:pathLst>
          </a:custGeom>
          <a:noFill/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451955" y="4624753"/>
            <a:ext cx="170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Print “a = 4”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250831" y="4299438"/>
            <a:ext cx="1116623" cy="545124"/>
          </a:xfrm>
          <a:custGeom>
            <a:avLst/>
            <a:gdLst>
              <a:gd name="connsiteX0" fmla="*/ 1116623 w 1116623"/>
              <a:gd name="connsiteY0" fmla="*/ 545124 h 545124"/>
              <a:gd name="connsiteX1" fmla="*/ 351692 w 1116623"/>
              <a:gd name="connsiteY1" fmla="*/ 439616 h 545124"/>
              <a:gd name="connsiteX2" fmla="*/ 0 w 1116623"/>
              <a:gd name="connsiteY2" fmla="*/ 0 h 545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6623" h="545124">
                <a:moveTo>
                  <a:pt x="1116623" y="545124"/>
                </a:moveTo>
                <a:cubicBezTo>
                  <a:pt x="827209" y="537797"/>
                  <a:pt x="537796" y="530470"/>
                  <a:pt x="351692" y="439616"/>
                </a:cubicBezTo>
                <a:cubicBezTo>
                  <a:pt x="165588" y="348762"/>
                  <a:pt x="82794" y="174381"/>
                  <a:pt x="0" y="0"/>
                </a:cubicBezTo>
              </a:path>
            </a:pathLst>
          </a:custGeom>
          <a:noFill/>
          <a:ln w="3810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0676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Unsafe</a:t>
            </a:r>
            <a:endParaRPr kumimoji="1" lang="zh-CN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i="1" dirty="0" smtClean="0"/>
              <a:t>Life is hard.</a:t>
            </a:r>
            <a:endParaRPr kumimoji="1"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49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Foreign Function Interface (FFI)</a:t>
            </a:r>
            <a:endParaRPr kumimoji="1"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zh-CN" dirty="0" smtClean="0"/>
              <a:t>All foreign functions are unsafe (e.g. </a:t>
            </a:r>
            <a:r>
              <a:rPr kumimoji="1" lang="en-US" altLang="zh-CN" dirty="0" err="1" smtClean="0"/>
              <a:t>libc</a:t>
            </a:r>
            <a:r>
              <a:rPr kumimoji="1" lang="en-US" altLang="zh-CN" dirty="0" smtClean="0"/>
              <a:t> calls)</a:t>
            </a:r>
            <a:endParaRPr kumimoji="1"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8650" y="2453053"/>
            <a:ext cx="7886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extern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write(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fd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,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data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*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const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u8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,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len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u32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 -&gt;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i32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</a:p>
          <a:p>
            <a:endParaRPr kumimoji="1" lang="en-US" altLang="zh-CN" dirty="0">
              <a:latin typeface="Courier New" pitchFamily="49" charset="0"/>
              <a:ea typeface="Menlo" charset="0"/>
              <a:cs typeface="Courier New" pitchFamily="49" charset="0"/>
            </a:endParaRP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main()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let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msg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b”Hello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, world!\n”;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unsafe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write(1, &amp;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msg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[0],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msg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.len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());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}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952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600" dirty="0" smtClean="0"/>
              <a:t>Example: C is good</a:t>
            </a:r>
            <a:endParaRPr kumimoji="1" lang="zh-CN" altLang="en-US" sz="3600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628650" y="1475666"/>
            <a:ext cx="7886700" cy="4351338"/>
          </a:xfrm>
        </p:spPr>
        <p:txBody>
          <a:bodyPr/>
          <a:lstStyle/>
          <a:p>
            <a:pPr>
              <a:buNone/>
            </a:pPr>
            <a:r>
              <a:rPr kumimoji="1" lang="en-US" altLang="zh-CN" dirty="0" smtClean="0"/>
              <a:t>Lightweight, low-level control of memory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49" y="2129637"/>
            <a:ext cx="82691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typedef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Dummy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{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int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int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 } Dummy;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</a:p>
          <a:p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void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foo(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void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 {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Dummy *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ptr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(Dummy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*) 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malloc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(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sizeof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(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Dummy));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ptr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-&gt;a = 2048;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free(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ptr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36885" y="4733111"/>
            <a:ext cx="1547446" cy="4132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Rectangle 5"/>
          <p:cNvSpPr/>
          <p:nvPr/>
        </p:nvSpPr>
        <p:spPr>
          <a:xfrm>
            <a:off x="2036885" y="5146350"/>
            <a:ext cx="1547446" cy="4132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/>
              <a:t>ptr</a:t>
            </a:r>
            <a:endParaRPr kumimoji="1" lang="zh-CN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2036885" y="5559589"/>
            <a:ext cx="1547446" cy="4132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5442439" y="4733111"/>
            <a:ext cx="1547446" cy="4132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.a</a:t>
            </a:r>
            <a:endParaRPr kumimoji="1" lang="zh-CN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5442439" y="5146350"/>
            <a:ext cx="1547446" cy="4132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.b</a:t>
            </a:r>
            <a:endParaRPr kumimoji="1" lang="zh-CN" altLang="en-US" dirty="0"/>
          </a:p>
        </p:txBody>
      </p:sp>
      <p:cxnSp>
        <p:nvCxnSpPr>
          <p:cNvPr id="15" name="Curved Connector 14"/>
          <p:cNvCxnSpPr>
            <a:stCxn id="6" idx="3"/>
            <a:endCxn id="8" idx="1"/>
          </p:cNvCxnSpPr>
          <p:nvPr/>
        </p:nvCxnSpPr>
        <p:spPr>
          <a:xfrm flipV="1">
            <a:off x="3584331" y="4939731"/>
            <a:ext cx="1858108" cy="413239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71990" y="6360146"/>
            <a:ext cx="677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Stack</a:t>
            </a:r>
            <a:endParaRPr kumimoji="1"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77769" y="6360146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Heap</a:t>
            </a:r>
            <a:endParaRPr kumimoji="1" lang="zh-CN" altLang="en-US" dirty="0"/>
          </a:p>
        </p:txBody>
      </p:sp>
      <p:sp>
        <p:nvSpPr>
          <p:cNvPr id="18" name="Right Arrow 17"/>
          <p:cNvSpPr/>
          <p:nvPr/>
        </p:nvSpPr>
        <p:spPr>
          <a:xfrm>
            <a:off x="246185" y="3017812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763242" y="2457498"/>
            <a:ext cx="3042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Precise memory layout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cxnSp>
        <p:nvCxnSpPr>
          <p:cNvPr id="21" name="Curved Connector 20"/>
          <p:cNvCxnSpPr>
            <a:stCxn id="19" idx="1"/>
          </p:cNvCxnSpPr>
          <p:nvPr/>
        </p:nvCxnSpPr>
        <p:spPr>
          <a:xfrm rot="10800000" flipV="1">
            <a:off x="5503986" y="2688330"/>
            <a:ext cx="259257" cy="322035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01306" y="3392024"/>
            <a:ext cx="2906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Lightweight reference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86473" y="3901117"/>
            <a:ext cx="1623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Destruction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2206868" y="3827113"/>
            <a:ext cx="1635369" cy="363514"/>
          </a:xfrm>
          <a:custGeom>
            <a:avLst/>
            <a:gdLst>
              <a:gd name="connsiteX0" fmla="*/ 1635369 w 1635369"/>
              <a:gd name="connsiteY0" fmla="*/ 325315 h 363514"/>
              <a:gd name="connsiteX1" fmla="*/ 422031 w 1635369"/>
              <a:gd name="connsiteY1" fmla="*/ 334107 h 363514"/>
              <a:gd name="connsiteX2" fmla="*/ 0 w 1635369"/>
              <a:gd name="connsiteY2" fmla="*/ 0 h 363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369" h="363514">
                <a:moveTo>
                  <a:pt x="1635369" y="325315"/>
                </a:moveTo>
                <a:cubicBezTo>
                  <a:pt x="1164981" y="356820"/>
                  <a:pt x="694593" y="388326"/>
                  <a:pt x="422031" y="334107"/>
                </a:cubicBezTo>
                <a:cubicBezTo>
                  <a:pt x="149469" y="279888"/>
                  <a:pt x="74734" y="139944"/>
                  <a:pt x="0" y="0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33" name="Straight Arrow Connector 32"/>
          <p:cNvCxnSpPr>
            <a:stCxn id="25" idx="1"/>
          </p:cNvCxnSpPr>
          <p:nvPr/>
        </p:nvCxnSpPr>
        <p:spPr>
          <a:xfrm flipH="1" flipV="1">
            <a:off x="3244362" y="3420618"/>
            <a:ext cx="1856944" cy="2022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Arrow 33"/>
          <p:cNvSpPr/>
          <p:nvPr/>
        </p:nvSpPr>
        <p:spPr>
          <a:xfrm>
            <a:off x="246185" y="3287612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Right Arrow 34"/>
          <p:cNvSpPr/>
          <p:nvPr/>
        </p:nvSpPr>
        <p:spPr>
          <a:xfrm>
            <a:off x="246184" y="3557412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Rectangle 36"/>
          <p:cNvSpPr/>
          <p:nvPr/>
        </p:nvSpPr>
        <p:spPr>
          <a:xfrm>
            <a:off x="5442439" y="4726431"/>
            <a:ext cx="1547446" cy="4132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mtClean="0"/>
              <a:t>.a = 2048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4942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8" grpId="1" animBg="1"/>
      <p:bldP spid="9" grpId="0" animBg="1"/>
      <p:bldP spid="9" grpId="1" animBg="1"/>
      <p:bldP spid="16" grpId="0"/>
      <p:bldP spid="17" grpId="0"/>
      <p:bldP spid="18" grpId="0" animBg="1"/>
      <p:bldP spid="18" grpId="1" animBg="1"/>
      <p:bldP spid="19" grpId="0"/>
      <p:bldP spid="25" grpId="0"/>
      <p:bldP spid="28" grpId="0"/>
      <p:bldP spid="31" grpId="0" animBg="1"/>
      <p:bldP spid="34" grpId="0" animBg="1"/>
      <p:bldP spid="34" grpId="1" animBg="1"/>
      <p:bldP spid="35" grpId="0" animBg="1"/>
      <p:bldP spid="37" grpId="0" animBg="1"/>
      <p:bldP spid="37" grpId="1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Inline Assembly is unsafe</a:t>
            </a:r>
            <a:endParaRPr kumimoji="1"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5433" y="1675670"/>
            <a:ext cx="72712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chemeClr val="accent1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#![feature(</a:t>
            </a:r>
            <a:r>
              <a:rPr kumimoji="1" lang="en-US" altLang="zh-CN" dirty="0" err="1" smtClean="0">
                <a:solidFill>
                  <a:schemeClr val="accent1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asm</a:t>
            </a:r>
            <a:r>
              <a:rPr kumimoji="1" lang="en-US" altLang="zh-CN" dirty="0" smtClean="0">
                <a:solidFill>
                  <a:schemeClr val="accent1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)]</a:t>
            </a:r>
          </a:p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fn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outl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(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port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u16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,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data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: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u32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unsafe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{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</a:t>
            </a:r>
            <a:r>
              <a:rPr kumimoji="1" lang="en-US" altLang="zh-CN" b="1" dirty="0" err="1" smtClean="0">
                <a:solidFill>
                  <a:schemeClr val="accent1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asm</a:t>
            </a:r>
            <a:r>
              <a:rPr kumimoji="1" lang="en-US" altLang="zh-CN" b="1" dirty="0" smtClean="0">
                <a:solidFill>
                  <a:schemeClr val="accent1"/>
                </a:solidFill>
                <a:latin typeface="Courier New" pitchFamily="49" charset="0"/>
                <a:ea typeface="Menlo" charset="0"/>
                <a:cs typeface="Courier New" pitchFamily="49" charset="0"/>
              </a:rPr>
              <a:t>!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(“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outl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%0, %1” 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: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 : “a” (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data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), “d” (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port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: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        : “volatile”);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 }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02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Example: C is not so good</a:t>
            </a:r>
            <a:endParaRPr kumimoji="1" lang="zh-CN" alt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28649" y="1520031"/>
            <a:ext cx="79790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typedef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Dummy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{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int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int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b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 } Dummy;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</a:p>
          <a:p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void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foo(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void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 {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Dummy *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ptr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(Dummy</a:t>
            </a:r>
            <a:r>
              <a:rPr kumimoji="1" lang="en-US" altLang="zh-CN" b="1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*) 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malloc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(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sizeof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(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struct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Dummy));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Dummy *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alias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=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ptr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free(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ptr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</a:t>
            </a:r>
            <a:r>
              <a:rPr kumimoji="1" lang="en-US" altLang="zh-CN" b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int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= </a:t>
            </a:r>
            <a:r>
              <a:rPr kumimoji="1" lang="en-US" altLang="zh-CN" i="1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alias</a:t>
            </a:r>
            <a:r>
              <a:rPr kumimoji="1" lang="en-US" altLang="zh-CN" dirty="0" err="1" smtClean="0">
                <a:latin typeface="Courier New" pitchFamily="49" charset="0"/>
                <a:ea typeface="Menlo" charset="0"/>
                <a:cs typeface="Courier New" pitchFamily="49" charset="0"/>
              </a:rPr>
              <a:t>.a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;</a:t>
            </a:r>
          </a:p>
          <a:p>
            <a:r>
              <a:rPr kumimoji="1" lang="en-US" altLang="zh-CN" dirty="0">
                <a:latin typeface="Courier New" pitchFamily="49" charset="0"/>
                <a:ea typeface="Menlo" charset="0"/>
                <a:cs typeface="Courier New" pitchFamily="49" charset="0"/>
              </a:rPr>
              <a:t> 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   free(</a:t>
            </a:r>
            <a:r>
              <a:rPr kumimoji="1" lang="en-US" altLang="zh-CN" i="1" dirty="0" smtClean="0">
                <a:latin typeface="Courier New" pitchFamily="49" charset="0"/>
                <a:ea typeface="Menlo" charset="0"/>
                <a:cs typeface="Courier New" pitchFamily="49" charset="0"/>
              </a:rPr>
              <a:t>alias</a:t>
            </a:r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);</a:t>
            </a:r>
          </a:p>
          <a:p>
            <a:r>
              <a:rPr kumimoji="1" lang="en-US" altLang="zh-CN" dirty="0" smtClean="0">
                <a:latin typeface="Courier New" pitchFamily="49" charset="0"/>
                <a:ea typeface="Menlo" charset="0"/>
                <a:cs typeface="Courier New" pitchFamily="49" charset="0"/>
              </a:rPr>
              <a:t>}</a:t>
            </a:r>
            <a:endParaRPr kumimoji="1" lang="zh-CN" altLang="en-US" dirty="0">
              <a:latin typeface="Courier New" pitchFamily="49" charset="0"/>
              <a:ea typeface="Menlo" charset="0"/>
              <a:cs typeface="Courier New" pitchFamily="49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036885" y="4440035"/>
            <a:ext cx="1547446" cy="4132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8" name="Rectangle 57"/>
          <p:cNvSpPr/>
          <p:nvPr/>
        </p:nvSpPr>
        <p:spPr>
          <a:xfrm>
            <a:off x="2036885" y="4853274"/>
            <a:ext cx="1547446" cy="4132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 smtClean="0"/>
              <a:t>ptr</a:t>
            </a:r>
            <a:endParaRPr kumimoji="1" lang="zh-CN" altLang="en-US" dirty="0"/>
          </a:p>
        </p:txBody>
      </p:sp>
      <p:sp>
        <p:nvSpPr>
          <p:cNvPr id="59" name="Rectangle 58"/>
          <p:cNvSpPr/>
          <p:nvPr/>
        </p:nvSpPr>
        <p:spPr>
          <a:xfrm>
            <a:off x="2036885" y="5266513"/>
            <a:ext cx="1547446" cy="4132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mtClean="0"/>
              <a:t>alias</a:t>
            </a:r>
            <a:endParaRPr kumimoji="1" lang="zh-CN" altLang="en-US" dirty="0"/>
          </a:p>
        </p:txBody>
      </p:sp>
      <p:sp>
        <p:nvSpPr>
          <p:cNvPr id="60" name="Rectangle 59"/>
          <p:cNvSpPr/>
          <p:nvPr/>
        </p:nvSpPr>
        <p:spPr>
          <a:xfrm>
            <a:off x="5442439" y="4440035"/>
            <a:ext cx="1547446" cy="4132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.a</a:t>
            </a:r>
            <a:endParaRPr kumimoji="1" lang="zh-CN" alt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42439" y="4853274"/>
            <a:ext cx="1547446" cy="41323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.b</a:t>
            </a:r>
            <a:endParaRPr kumimoji="1" lang="zh-CN" altLang="en-US" dirty="0"/>
          </a:p>
        </p:txBody>
      </p:sp>
      <p:cxnSp>
        <p:nvCxnSpPr>
          <p:cNvPr id="62" name="Curved Connector 61"/>
          <p:cNvCxnSpPr>
            <a:stCxn id="61" idx="3"/>
            <a:endCxn id="63" idx="1"/>
          </p:cNvCxnSpPr>
          <p:nvPr/>
        </p:nvCxnSpPr>
        <p:spPr>
          <a:xfrm flipV="1">
            <a:off x="3584331" y="4646655"/>
            <a:ext cx="1858108" cy="413239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471990" y="6067070"/>
            <a:ext cx="677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Stack</a:t>
            </a:r>
            <a:endParaRPr kumimoji="1" lang="zh-CN" alt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5877769" y="606707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Heap</a:t>
            </a:r>
            <a:endParaRPr kumimoji="1" lang="zh-CN" altLang="en-US" dirty="0"/>
          </a:p>
        </p:txBody>
      </p:sp>
      <p:cxnSp>
        <p:nvCxnSpPr>
          <p:cNvPr id="67" name="Curved Connector 66"/>
          <p:cNvCxnSpPr>
            <a:stCxn id="59" idx="3"/>
            <a:endCxn id="60" idx="1"/>
          </p:cNvCxnSpPr>
          <p:nvPr/>
        </p:nvCxnSpPr>
        <p:spPr>
          <a:xfrm flipV="1">
            <a:off x="3584331" y="4646655"/>
            <a:ext cx="1858108" cy="826478"/>
          </a:xfrm>
          <a:prstGeom prst="curved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ight Arrow 67"/>
          <p:cNvSpPr/>
          <p:nvPr/>
        </p:nvSpPr>
        <p:spPr>
          <a:xfrm>
            <a:off x="246184" y="2702475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9" name="TextBox 68"/>
          <p:cNvSpPr txBox="1"/>
          <p:nvPr/>
        </p:nvSpPr>
        <p:spPr>
          <a:xfrm>
            <a:off x="5430275" y="4440035"/>
            <a:ext cx="224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Dangling Pointer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70" name="Right Arrow 69"/>
          <p:cNvSpPr/>
          <p:nvPr/>
        </p:nvSpPr>
        <p:spPr>
          <a:xfrm>
            <a:off x="246183" y="3278761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1" name="TextBox 70"/>
          <p:cNvSpPr txBox="1"/>
          <p:nvPr/>
        </p:nvSpPr>
        <p:spPr>
          <a:xfrm>
            <a:off x="4024152" y="3063647"/>
            <a:ext cx="1888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Use after free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513385" y="3707719"/>
            <a:ext cx="1632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Double free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3446585" y="3309546"/>
            <a:ext cx="562707" cy="8428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2" idx="1"/>
          </p:cNvCxnSpPr>
          <p:nvPr/>
        </p:nvCxnSpPr>
        <p:spPr>
          <a:xfrm flipH="1" flipV="1">
            <a:off x="2971800" y="3631223"/>
            <a:ext cx="1541585" cy="30732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056238" y="3230448"/>
            <a:ext cx="1170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chemeClr val="accent1"/>
                </a:solidFill>
              </a:rPr>
              <a:t>Aliasing</a:t>
            </a:r>
            <a:endParaRPr kumimoji="1" lang="zh-CN" altLang="en-US" sz="2400" i="1" dirty="0">
              <a:solidFill>
                <a:schemeClr val="accent1"/>
              </a:solidFill>
            </a:endParaRPr>
          </a:p>
        </p:txBody>
      </p:sp>
      <p:sp>
        <p:nvSpPr>
          <p:cNvPr id="4" name="Plus 3"/>
          <p:cNvSpPr/>
          <p:nvPr/>
        </p:nvSpPr>
        <p:spPr>
          <a:xfrm>
            <a:off x="7255326" y="3331366"/>
            <a:ext cx="298938" cy="298938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630556" y="3230448"/>
            <a:ext cx="1354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i="1" dirty="0" smtClean="0">
                <a:solidFill>
                  <a:srgbClr val="FF0000"/>
                </a:solidFill>
              </a:rPr>
              <a:t>Mutation</a:t>
            </a:r>
            <a:endParaRPr kumimoji="1"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251827" y="2967765"/>
            <a:ext cx="382465" cy="254977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102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2000" fill="hold"/>
                                        <p:tgtEl>
                                          <p:spTgt spid="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000" fill="hold"/>
                                        <p:tgtEl>
                                          <p:spTgt spid="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26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 animBg="1"/>
      <p:bldP spid="58" grpId="0" animBg="1"/>
      <p:bldP spid="59" grpId="0" animBg="1"/>
      <p:bldP spid="60" grpId="0" animBg="1"/>
      <p:bldP spid="60" grpId="1" animBg="1"/>
      <p:bldP spid="61" grpId="0" animBg="1"/>
      <p:bldP spid="61" grpId="1" animBg="1"/>
      <p:bldP spid="63" grpId="0"/>
      <p:bldP spid="64" grpId="0"/>
      <p:bldP spid="68" grpId="0" animBg="1"/>
      <p:bldP spid="68" grpId="1" animBg="1"/>
      <p:bldP spid="69" grpId="0"/>
      <p:bldP spid="70" grpId="0" animBg="1"/>
      <p:bldP spid="71" grpId="0"/>
      <p:bldP spid="72" grpId="0"/>
      <p:bldP spid="3" grpId="0"/>
      <p:bldP spid="4" grpId="0" animBg="1"/>
      <p:bldP spid="22" grpId="0"/>
      <p:bldP spid="23" grpId="0" animBg="1"/>
      <p:bldP spid="2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Solved by managed languages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825624"/>
            <a:ext cx="7886700" cy="48009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Java, Python, Ruby, C#, </a:t>
            </a:r>
            <a:r>
              <a:rPr lang="en-US" dirty="0" err="1" smtClean="0"/>
              <a:t>Scala</a:t>
            </a:r>
            <a:r>
              <a:rPr lang="en-US" dirty="0" smtClean="0"/>
              <a:t>, Go...</a:t>
            </a:r>
          </a:p>
          <a:p>
            <a:pPr lvl="1"/>
            <a:r>
              <a:rPr lang="en-US" dirty="0" smtClean="0"/>
              <a:t>Restrict direct access to memory</a:t>
            </a:r>
          </a:p>
          <a:p>
            <a:pPr lvl="1"/>
            <a:r>
              <a:rPr lang="en-US" dirty="0" smtClean="0"/>
              <a:t>Run-time management of memory via periodic garbage collection</a:t>
            </a:r>
          </a:p>
          <a:p>
            <a:pPr lvl="1"/>
            <a:r>
              <a:rPr lang="en-US" dirty="0" smtClean="0"/>
              <a:t>No explicit </a:t>
            </a:r>
            <a:r>
              <a:rPr lang="en-US" dirty="0" err="1" smtClean="0"/>
              <a:t>malloc</a:t>
            </a:r>
            <a:r>
              <a:rPr lang="en-US" dirty="0" smtClean="0"/>
              <a:t> and free, no memory corruption issues</a:t>
            </a:r>
          </a:p>
          <a:p>
            <a:pPr lvl="1"/>
            <a:r>
              <a:rPr lang="en-US" dirty="0" smtClean="0"/>
              <a:t>But</a:t>
            </a:r>
          </a:p>
          <a:p>
            <a:pPr lvl="2"/>
            <a:r>
              <a:rPr lang="en-US" dirty="0" smtClean="0"/>
              <a:t>Overhead of tracking object references</a:t>
            </a:r>
          </a:p>
          <a:p>
            <a:pPr lvl="2"/>
            <a:r>
              <a:rPr lang="en-US" dirty="0" smtClean="0"/>
              <a:t>Program behavior unpredictable due to GC (bad for real-time systems)</a:t>
            </a:r>
          </a:p>
          <a:p>
            <a:pPr lvl="2"/>
            <a:r>
              <a:rPr lang="en-US" dirty="0" smtClean="0"/>
              <a:t>Limited concurrency (global interpreter lock typical)</a:t>
            </a:r>
          </a:p>
          <a:p>
            <a:pPr lvl="2"/>
            <a:r>
              <a:rPr lang="en-US" dirty="0" smtClean="0"/>
              <a:t>Larger code size</a:t>
            </a:r>
          </a:p>
          <a:p>
            <a:pPr lvl="2"/>
            <a:r>
              <a:rPr lang="en-US" dirty="0" smtClean="0"/>
              <a:t>VM must often be included</a:t>
            </a:r>
          </a:p>
          <a:p>
            <a:pPr lvl="2"/>
            <a:r>
              <a:rPr lang="en-US" dirty="0" smtClean="0"/>
              <a:t>Needs more memory and CPU power (i.e. not bare-metal)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system programs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Must be </a:t>
            </a:r>
            <a:r>
              <a:rPr lang="en-US" dirty="0" smtClean="0"/>
              <a:t>fast and have minimal runtime overhead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Should support direct memory access, but be </a:t>
            </a:r>
            <a:r>
              <a:rPr lang="en-US" dirty="0"/>
              <a:t>memory </a:t>
            </a:r>
            <a:r>
              <a:rPr lang="en-US" dirty="0" smtClean="0"/>
              <a:t>-safe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Rust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662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6870</TotalTime>
  <Words>2698</Words>
  <Application>Microsoft Office PowerPoint</Application>
  <PresentationFormat>On-screen Show (4:3)</PresentationFormat>
  <Paragraphs>561</Paragraphs>
  <Slides>50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C vs. Rust</vt:lpstr>
      <vt:lpstr>C (the good parts)</vt:lpstr>
      <vt:lpstr>But…</vt:lpstr>
      <vt:lpstr>and…</vt:lpstr>
      <vt:lpstr>Example: C is good</vt:lpstr>
      <vt:lpstr>Example: C is not so good</vt:lpstr>
      <vt:lpstr>Solved by managed languages</vt:lpstr>
      <vt:lpstr>Requirements for system programs</vt:lpstr>
      <vt:lpstr>Rust</vt:lpstr>
      <vt:lpstr>Rust</vt:lpstr>
      <vt:lpstr>Rust overview</vt:lpstr>
      <vt:lpstr>Rust’s type system</vt:lpstr>
      <vt:lpstr>Rust and typing</vt:lpstr>
      <vt:lpstr>Rust and typing</vt:lpstr>
      <vt:lpstr>Rust and bounds checking</vt:lpstr>
      <vt:lpstr>Rust vs C typing errors</vt:lpstr>
      <vt:lpstr>Rust vs C typing errors</vt:lpstr>
      <vt:lpstr>Rust vs C typing errors</vt:lpstr>
      <vt:lpstr>Rust vs C typing errors</vt:lpstr>
      <vt:lpstr>Rust vs C typing errors</vt:lpstr>
      <vt:lpstr>Recall previous C vulnerability</vt:lpstr>
      <vt:lpstr>Another C vulnerability</vt:lpstr>
      <vt:lpstr>Rust’s Ownership &amp; Borrowing</vt:lpstr>
      <vt:lpstr>But first…mutability</vt:lpstr>
      <vt:lpstr>Ownership and lifetimes</vt:lpstr>
      <vt:lpstr>Assignment changes ownership</vt:lpstr>
      <vt:lpstr>Ownership transfers in function calls</vt:lpstr>
      <vt:lpstr>Borrowing</vt:lpstr>
      <vt:lpstr>Borrowing example (&amp;)</vt:lpstr>
      <vt:lpstr>Borrowing example (&amp;)</vt:lpstr>
      <vt:lpstr>Borrowing example (&amp;mut)</vt:lpstr>
      <vt:lpstr>Immutable, shared borrowing (&amp;)</vt:lpstr>
      <vt:lpstr>Finally,</vt:lpstr>
      <vt:lpstr>Use-after free in C</vt:lpstr>
      <vt:lpstr>Caught by Rust at compile-time</vt:lpstr>
      <vt:lpstr>Dangling pointer in C</vt:lpstr>
      <vt:lpstr>Caught by Rust at compile-time</vt:lpstr>
      <vt:lpstr>Summary</vt:lpstr>
      <vt:lpstr>Sources</vt:lpstr>
      <vt:lpstr>Resources</vt:lpstr>
      <vt:lpstr>Extra</vt:lpstr>
      <vt:lpstr>Ownership and borrowing example</vt:lpstr>
      <vt:lpstr>More than that …</vt:lpstr>
      <vt:lpstr>Concurrency &amp; Data-race Freedom</vt:lpstr>
      <vt:lpstr>Mutably Sharing</vt:lpstr>
      <vt:lpstr>Rust’s Solution: Raw Pointers</vt:lpstr>
      <vt:lpstr>Rust’s Solution: Raw Pointers</vt:lpstr>
      <vt:lpstr>Unsafe</vt:lpstr>
      <vt:lpstr>Foreign Function Interface (FFI)</vt:lpstr>
      <vt:lpstr>Inline Assembly is unsafe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 to  Rust Programming Language</dc:title>
  <dc:creator>Microsoft Office User</dc:creator>
  <cp:lastModifiedBy>wuchang</cp:lastModifiedBy>
  <cp:revision>942</cp:revision>
  <dcterms:created xsi:type="dcterms:W3CDTF">2015-05-30T12:44:35Z</dcterms:created>
  <dcterms:modified xsi:type="dcterms:W3CDTF">2018-03-08T15:02:17Z</dcterms:modified>
</cp:coreProperties>
</file>